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8"/>
  </p:notesMasterIdLst>
  <p:handoutMasterIdLst>
    <p:handoutMasterId r:id="rId79"/>
  </p:handoutMasterIdLst>
  <p:sldIdLst>
    <p:sldId id="325" r:id="rId2"/>
    <p:sldId id="295" r:id="rId3"/>
    <p:sldId id="339" r:id="rId4"/>
    <p:sldId id="340" r:id="rId5"/>
    <p:sldId id="341" r:id="rId6"/>
    <p:sldId id="342" r:id="rId7"/>
    <p:sldId id="338" r:id="rId8"/>
    <p:sldId id="265" r:id="rId9"/>
    <p:sldId id="266" r:id="rId10"/>
    <p:sldId id="356" r:id="rId11"/>
    <p:sldId id="267" r:id="rId12"/>
    <p:sldId id="268" r:id="rId13"/>
    <p:sldId id="343" r:id="rId14"/>
    <p:sldId id="269" r:id="rId15"/>
    <p:sldId id="270" r:id="rId16"/>
    <p:sldId id="271" r:id="rId17"/>
    <p:sldId id="272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6" r:id="rId27"/>
    <p:sldId id="337" r:id="rId28"/>
    <p:sldId id="360" r:id="rId29"/>
    <p:sldId id="361" r:id="rId30"/>
    <p:sldId id="296" r:id="rId31"/>
    <p:sldId id="273" r:id="rId32"/>
    <p:sldId id="274" r:id="rId33"/>
    <p:sldId id="275" r:id="rId34"/>
    <p:sldId id="276" r:id="rId35"/>
    <p:sldId id="277" r:id="rId36"/>
    <p:sldId id="297" r:id="rId37"/>
    <p:sldId id="278" r:id="rId38"/>
    <p:sldId id="279" r:id="rId39"/>
    <p:sldId id="280" r:id="rId40"/>
    <p:sldId id="281" r:id="rId41"/>
    <p:sldId id="282" r:id="rId42"/>
    <p:sldId id="283" r:id="rId43"/>
    <p:sldId id="284" r:id="rId44"/>
    <p:sldId id="285" r:id="rId45"/>
    <p:sldId id="286" r:id="rId46"/>
    <p:sldId id="287" r:id="rId47"/>
    <p:sldId id="288" r:id="rId48"/>
    <p:sldId id="362" r:id="rId49"/>
    <p:sldId id="298" r:id="rId50"/>
    <p:sldId id="289" r:id="rId51"/>
    <p:sldId id="290" r:id="rId52"/>
    <p:sldId id="291" r:id="rId53"/>
    <p:sldId id="299" r:id="rId54"/>
    <p:sldId id="292" r:id="rId55"/>
    <p:sldId id="293" r:id="rId56"/>
    <p:sldId id="294" r:id="rId57"/>
    <p:sldId id="344" r:id="rId58"/>
    <p:sldId id="301" r:id="rId59"/>
    <p:sldId id="300" r:id="rId60"/>
    <p:sldId id="302" r:id="rId61"/>
    <p:sldId id="303" r:id="rId62"/>
    <p:sldId id="305" r:id="rId63"/>
    <p:sldId id="304" r:id="rId64"/>
    <p:sldId id="306" r:id="rId65"/>
    <p:sldId id="308" r:id="rId66"/>
    <p:sldId id="319" r:id="rId67"/>
    <p:sldId id="320" r:id="rId68"/>
    <p:sldId id="321" r:id="rId69"/>
    <p:sldId id="345" r:id="rId70"/>
    <p:sldId id="347" r:id="rId71"/>
    <p:sldId id="348" r:id="rId72"/>
    <p:sldId id="349" r:id="rId73"/>
    <p:sldId id="350" r:id="rId74"/>
    <p:sldId id="351" r:id="rId75"/>
    <p:sldId id="352" r:id="rId76"/>
    <p:sldId id="353" r:id="rId77"/>
  </p:sldIdLst>
  <p:sldSz cx="10058400" cy="7772400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BC1212"/>
    <a:srgbClr val="851E5E"/>
    <a:srgbClr val="D65828"/>
    <a:srgbClr val="909738"/>
    <a:srgbClr val="6EBBAB"/>
    <a:srgbClr val="453831"/>
    <a:srgbClr val="DCAA38"/>
    <a:srgbClr val="FFE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5" autoAdjust="0"/>
    <p:restoredTop sz="96296"/>
  </p:normalViewPr>
  <p:slideViewPr>
    <p:cSldViewPr snapToGrid="0">
      <p:cViewPr varScale="1">
        <p:scale>
          <a:sx n="108" d="100"/>
          <a:sy n="108" d="100"/>
        </p:scale>
        <p:origin x="320" y="1160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7" d="100"/>
          <a:sy n="77" d="100"/>
        </p:scale>
        <p:origin x="313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CEC3C-44F9-4018-AB87-2B8DC3341D18}" type="datetimeFigureOut">
              <a:rPr lang="en-US" smtClean="0"/>
              <a:t>6/16/25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669"/>
            <a:ext cx="297180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20349-9F39-45CD-9AEC-09D0F756D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75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3BB66-7FEF-984C-8CE8-3EA5405FB5E0}" type="datetimeFigureOut">
              <a:rPr lang="en-US" smtClean="0"/>
              <a:t>6/16/25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54113"/>
            <a:ext cx="403542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5000"/>
            <a:ext cx="548640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525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F2193-BAC1-EF48-99F8-EE69E077E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33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56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00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11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0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10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00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24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871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411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8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888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63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904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759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078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866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0289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600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03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354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15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318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5403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996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893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106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479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562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279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467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832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1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202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1664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373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7270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6116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310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761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6918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984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7252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15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859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0120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4327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5483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5116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8382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17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5406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2357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8846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532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644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3473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664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3442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2835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0841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243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61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85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01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F2193-BAC1-EF48-99F8-EE69E077E12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9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with Lead-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3229" y="7459935"/>
            <a:ext cx="10061628" cy="312465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3229" y="6332144"/>
            <a:ext cx="5150480" cy="1843185"/>
            <a:chOff x="-3229" y="5950007"/>
            <a:chExt cx="5150480" cy="1843185"/>
          </a:xfrm>
        </p:grpSpPr>
        <p:sp>
          <p:nvSpPr>
            <p:cNvPr id="8" name="TextBox 7"/>
            <p:cNvSpPr txBox="1"/>
            <p:nvPr/>
          </p:nvSpPr>
          <p:spPr>
            <a:xfrm>
              <a:off x="-3229" y="5950007"/>
              <a:ext cx="515048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ln w="0"/>
                  <a:gradFill>
                    <a:gsLst>
                      <a:gs pos="21000">
                        <a:schemeClr val="accent1"/>
                      </a:gs>
                      <a:gs pos="88000">
                        <a:srgbClr val="C5C7CA"/>
                      </a:gs>
                    </a:gsLst>
                    <a:lin ang="5400000"/>
                  </a:gradFill>
                  <a:latin typeface="Proxima Nova Bl" panose="02000506030000020004" pitchFamily="50" charset="0"/>
                </a:rPr>
                <a:t>ENGLISH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9148" y="5977310"/>
              <a:ext cx="39978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00" b="1" dirty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  <a:latin typeface="Palace Script MT" panose="030303020206070C0B05" pitchFamily="66" charset="0"/>
                </a:rPr>
                <a:t>Awards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71" y="5970532"/>
              <a:ext cx="5010480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25" cap="all" spc="80" dirty="0">
                  <a:solidFill>
                    <a:schemeClr val="accent2"/>
                  </a:solidFill>
                  <a:latin typeface="Proxima Nova Rg" panose="02000506030000020004" pitchFamily="50" charset="0"/>
                </a:rPr>
                <a:t>The Ohio State University Department of</a:t>
              </a:r>
            </a:p>
          </p:txBody>
        </p:sp>
      </p:grpSp>
      <p:sp>
        <p:nvSpPr>
          <p:cNvPr id="11" name="Oval 10"/>
          <p:cNvSpPr/>
          <p:nvPr userDrawn="1"/>
        </p:nvSpPr>
        <p:spPr>
          <a:xfrm rot="10800000" flipV="1">
            <a:off x="9015407" y="102836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 rot="10800000" flipV="1">
            <a:off x="9356685" y="101586"/>
            <a:ext cx="250962" cy="250962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 rot="10800000">
            <a:off x="9356688" y="448958"/>
            <a:ext cx="250962" cy="598329"/>
            <a:chOff x="6943185" y="2844417"/>
            <a:chExt cx="329610" cy="785838"/>
          </a:xfrm>
        </p:grpSpPr>
        <p:sp>
          <p:nvSpPr>
            <p:cNvPr id="14" name="Oval 1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 rot="10800000">
            <a:off x="9698772" y="101586"/>
            <a:ext cx="251769" cy="598327"/>
            <a:chOff x="6482863" y="4219601"/>
            <a:chExt cx="330670" cy="785836"/>
          </a:xfrm>
        </p:grpSpPr>
        <p:sp>
          <p:nvSpPr>
            <p:cNvPr id="17" name="Oval 16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 rot="10800000">
            <a:off x="9011027" y="796318"/>
            <a:ext cx="250962" cy="598329"/>
            <a:chOff x="7402161" y="3763373"/>
            <a:chExt cx="329610" cy="785838"/>
          </a:xfrm>
        </p:grpSpPr>
        <p:sp>
          <p:nvSpPr>
            <p:cNvPr id="20" name="Oval 19"/>
            <p:cNvSpPr/>
            <p:nvPr/>
          </p:nvSpPr>
          <p:spPr>
            <a:xfrm flipV="1">
              <a:off x="7402161" y="4219601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 flipV="1">
              <a:off x="740216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 rot="10800000">
            <a:off x="8673321" y="101583"/>
            <a:ext cx="250962" cy="598328"/>
            <a:chOff x="7830739" y="4219601"/>
            <a:chExt cx="329610" cy="785836"/>
          </a:xfrm>
        </p:grpSpPr>
        <p:sp>
          <p:nvSpPr>
            <p:cNvPr id="23" name="Oval 22"/>
            <p:cNvSpPr/>
            <p:nvPr/>
          </p:nvSpPr>
          <p:spPr>
            <a:xfrm flipV="1">
              <a:off x="7830739" y="4675827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flipV="1">
              <a:off x="7830739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/>
          <p:cNvSpPr/>
          <p:nvPr userDrawn="1"/>
        </p:nvSpPr>
        <p:spPr>
          <a:xfrm rot="10800000" flipV="1">
            <a:off x="8331234" y="101586"/>
            <a:ext cx="250962" cy="250962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9702349" y="796319"/>
            <a:ext cx="250962" cy="945694"/>
            <a:chOff x="8736821" y="1938465"/>
            <a:chExt cx="329610" cy="1242064"/>
          </a:xfrm>
        </p:grpSpPr>
        <p:sp>
          <p:nvSpPr>
            <p:cNvPr id="27" name="Oval 26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flipV="1">
              <a:off x="8736821" y="1938465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101" y="5382975"/>
            <a:ext cx="253121" cy="953830"/>
            <a:chOff x="5134987" y="3756871"/>
            <a:chExt cx="329610" cy="1242064"/>
          </a:xfrm>
        </p:grpSpPr>
        <p:sp>
          <p:nvSpPr>
            <p:cNvPr id="92" name="Oval 91"/>
            <p:cNvSpPr/>
            <p:nvPr/>
          </p:nvSpPr>
          <p:spPr>
            <a:xfrm flipV="1">
              <a:off x="5134987" y="4669325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5134987" y="4213099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flipV="1">
              <a:off x="5134987" y="3756871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52731" y="4336425"/>
            <a:ext cx="253121" cy="1304185"/>
            <a:chOff x="6039085" y="1482239"/>
            <a:chExt cx="329610" cy="1698290"/>
          </a:xfrm>
        </p:grpSpPr>
        <p:sp>
          <p:nvSpPr>
            <p:cNvPr id="88" name="Oval 87"/>
            <p:cNvSpPr/>
            <p:nvPr/>
          </p:nvSpPr>
          <p:spPr>
            <a:xfrm flipV="1">
              <a:off x="6039085" y="285091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6039085" y="239469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039085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6039085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535158" y="5738323"/>
            <a:ext cx="253121" cy="603476"/>
            <a:chOff x="6943185" y="3756871"/>
            <a:chExt cx="329610" cy="785838"/>
          </a:xfrm>
        </p:grpSpPr>
        <p:sp>
          <p:nvSpPr>
            <p:cNvPr id="86" name="Oval 85"/>
            <p:cNvSpPr/>
            <p:nvPr/>
          </p:nvSpPr>
          <p:spPr>
            <a:xfrm flipV="1">
              <a:off x="6943185" y="421309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6943185" y="3756871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535160" y="5037614"/>
            <a:ext cx="253121" cy="603476"/>
            <a:chOff x="6943185" y="2844417"/>
            <a:chExt cx="329610" cy="785838"/>
          </a:xfrm>
        </p:grpSpPr>
        <p:sp>
          <p:nvSpPr>
            <p:cNvPr id="84" name="Oval 8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Oval 34"/>
          <p:cNvSpPr/>
          <p:nvPr/>
        </p:nvSpPr>
        <p:spPr>
          <a:xfrm flipV="1">
            <a:off x="156101" y="503262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flipV="1">
            <a:off x="156101" y="4682266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flipV="1">
            <a:off x="156101" y="433191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191189" y="5738324"/>
            <a:ext cx="253934" cy="603474"/>
            <a:chOff x="6482863" y="4219601"/>
            <a:chExt cx="330670" cy="785836"/>
          </a:xfrm>
        </p:grpSpPr>
        <p:sp>
          <p:nvSpPr>
            <p:cNvPr id="82" name="Oval 81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92003" y="4687258"/>
            <a:ext cx="253121" cy="953830"/>
            <a:chOff x="6483923" y="2850919"/>
            <a:chExt cx="329610" cy="1242064"/>
          </a:xfrm>
        </p:grpSpPr>
        <p:sp>
          <p:nvSpPr>
            <p:cNvPr id="79" name="Oval 78"/>
            <p:cNvSpPr/>
            <p:nvPr/>
          </p:nvSpPr>
          <p:spPr>
            <a:xfrm flipV="1">
              <a:off x="6483923" y="3763373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6483923" y="3307147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6483923" y="2850919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87005" y="5733330"/>
            <a:ext cx="253121" cy="603476"/>
            <a:chOff x="7402161" y="2850919"/>
            <a:chExt cx="329610" cy="785838"/>
          </a:xfrm>
        </p:grpSpPr>
        <p:sp>
          <p:nvSpPr>
            <p:cNvPr id="77" name="Oval 76"/>
            <p:cNvSpPr/>
            <p:nvPr/>
          </p:nvSpPr>
          <p:spPr>
            <a:xfrm flipV="1">
              <a:off x="740216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7402161" y="285091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Oval 40"/>
          <p:cNvSpPr/>
          <p:nvPr/>
        </p:nvSpPr>
        <p:spPr>
          <a:xfrm flipV="1">
            <a:off x="1887005" y="5382975"/>
            <a:ext cx="253121" cy="253121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887005" y="4682266"/>
            <a:ext cx="253121" cy="603475"/>
            <a:chOff x="7402161" y="1482239"/>
            <a:chExt cx="329610" cy="785836"/>
          </a:xfrm>
        </p:grpSpPr>
        <p:sp>
          <p:nvSpPr>
            <p:cNvPr id="75" name="Oval 74"/>
            <p:cNvSpPr/>
            <p:nvPr/>
          </p:nvSpPr>
          <p:spPr>
            <a:xfrm flipV="1">
              <a:off x="7402161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 flipV="1">
              <a:off x="7402161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42"/>
          <p:cNvSpPr/>
          <p:nvPr/>
        </p:nvSpPr>
        <p:spPr>
          <a:xfrm flipV="1">
            <a:off x="2226275" y="6078692"/>
            <a:ext cx="253121" cy="2531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226275" y="5027626"/>
            <a:ext cx="253121" cy="953830"/>
            <a:chOff x="7830739" y="2394693"/>
            <a:chExt cx="329610" cy="1242064"/>
          </a:xfrm>
        </p:grpSpPr>
        <p:sp>
          <p:nvSpPr>
            <p:cNvPr id="72" name="Oval 71"/>
            <p:cNvSpPr/>
            <p:nvPr/>
          </p:nvSpPr>
          <p:spPr>
            <a:xfrm flipV="1">
              <a:off x="7830739" y="3307147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7830739" y="285091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flipV="1">
              <a:off x="7830739" y="2394693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571306" y="5387969"/>
            <a:ext cx="253121" cy="953830"/>
            <a:chOff x="8280031" y="3763373"/>
            <a:chExt cx="329610" cy="1242064"/>
          </a:xfrm>
        </p:grpSpPr>
        <p:sp>
          <p:nvSpPr>
            <p:cNvPr id="69" name="Oval 68"/>
            <p:cNvSpPr/>
            <p:nvPr/>
          </p:nvSpPr>
          <p:spPr>
            <a:xfrm flipV="1">
              <a:off x="8280031" y="4675827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 flipV="1">
              <a:off x="8280031" y="4219601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 flipV="1">
              <a:off x="8280031" y="3763373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900426" y="5728239"/>
            <a:ext cx="253121" cy="603475"/>
            <a:chOff x="8736821" y="3307147"/>
            <a:chExt cx="329610" cy="785836"/>
          </a:xfrm>
        </p:grpSpPr>
        <p:sp>
          <p:nvSpPr>
            <p:cNvPr id="67" name="Oval 66"/>
            <p:cNvSpPr/>
            <p:nvPr/>
          </p:nvSpPr>
          <p:spPr>
            <a:xfrm flipV="1">
              <a:off x="873682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 flipV="1">
              <a:off x="873682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900407" y="5027530"/>
            <a:ext cx="253120" cy="603475"/>
            <a:chOff x="8736821" y="2394693"/>
            <a:chExt cx="329610" cy="785836"/>
          </a:xfrm>
        </p:grpSpPr>
        <p:sp>
          <p:nvSpPr>
            <p:cNvPr id="65" name="Oval 64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Oval 47"/>
          <p:cNvSpPr/>
          <p:nvPr/>
        </p:nvSpPr>
        <p:spPr>
          <a:xfrm flipV="1">
            <a:off x="3251145" y="6084053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251145" y="5383338"/>
            <a:ext cx="253121" cy="603474"/>
            <a:chOff x="9178615" y="3307147"/>
            <a:chExt cx="329610" cy="785836"/>
          </a:xfrm>
        </p:grpSpPr>
        <p:sp>
          <p:nvSpPr>
            <p:cNvPr id="63" name="Oval 62"/>
            <p:cNvSpPr/>
            <p:nvPr/>
          </p:nvSpPr>
          <p:spPr>
            <a:xfrm flipV="1">
              <a:off x="9178615" y="3763373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 flipV="1">
              <a:off x="9178615" y="330714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606394" y="5738326"/>
            <a:ext cx="255922" cy="603475"/>
            <a:chOff x="9627907" y="4219601"/>
            <a:chExt cx="333258" cy="785836"/>
          </a:xfrm>
        </p:grpSpPr>
        <p:sp>
          <p:nvSpPr>
            <p:cNvPr id="61" name="Oval 60"/>
            <p:cNvSpPr/>
            <p:nvPr/>
          </p:nvSpPr>
          <p:spPr>
            <a:xfrm flipV="1">
              <a:off x="9627907" y="4675827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flipV="1">
              <a:off x="9631555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50"/>
          <p:cNvSpPr/>
          <p:nvPr/>
        </p:nvSpPr>
        <p:spPr>
          <a:xfrm flipV="1">
            <a:off x="159276" y="3977728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97709" y="5385938"/>
            <a:ext cx="256295" cy="954029"/>
            <a:chOff x="5847426" y="4793669"/>
            <a:chExt cx="294859" cy="1097578"/>
          </a:xfrm>
        </p:grpSpPr>
        <p:sp>
          <p:nvSpPr>
            <p:cNvPr id="58" name="Oval 57"/>
            <p:cNvSpPr/>
            <p:nvPr/>
          </p:nvSpPr>
          <p:spPr>
            <a:xfrm flipV="1">
              <a:off x="5847426" y="5600040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flipV="1">
              <a:off x="5851078" y="5196855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flipV="1">
              <a:off x="5851078" y="4793669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55283" y="5735864"/>
            <a:ext cx="257355" cy="603475"/>
            <a:chOff x="3485811" y="2275092"/>
            <a:chExt cx="296078" cy="694278"/>
          </a:xfrm>
        </p:grpSpPr>
        <p:sp>
          <p:nvSpPr>
            <p:cNvPr id="56" name="Oval 55"/>
            <p:cNvSpPr/>
            <p:nvPr/>
          </p:nvSpPr>
          <p:spPr>
            <a:xfrm flipV="1">
              <a:off x="3490683" y="2678163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485811" y="2275092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 flipV="1">
            <a:off x="495373" y="4692699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V="1">
            <a:off x="499258" y="5027331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 userDrawn="1"/>
        </p:nvSpPr>
        <p:spPr>
          <a:xfrm rot="10800000" flipV="1">
            <a:off x="9011027" y="448950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703758" y="2554013"/>
            <a:ext cx="6659563" cy="1145627"/>
          </a:xfrm>
        </p:spPr>
        <p:txBody>
          <a:bodyPr anchor="t">
            <a:normAutofit/>
          </a:bodyPr>
          <a:lstStyle>
            <a:lvl1pPr>
              <a:defRPr sz="4000" cap="all" baseline="0">
                <a:latin typeface="Proxima Nova Bl" panose="02000506030000020004" pitchFamily="50" charset="0"/>
              </a:defRPr>
            </a:lvl1pPr>
          </a:lstStyle>
          <a:p>
            <a:pPr lvl="0"/>
            <a:r>
              <a:rPr lang="en-US" sz="4000" dirty="0">
                <a:latin typeface="Proxima Nova Bl" panose="02000506030000020004" pitchFamily="50" charset="0"/>
              </a:rPr>
              <a:t>Award </a:t>
            </a:r>
            <a:br>
              <a:rPr lang="en-US" sz="4000" dirty="0">
                <a:latin typeface="Proxima Nova Bl" panose="02000506030000020004" pitchFamily="50" charset="0"/>
              </a:rPr>
            </a:br>
            <a:r>
              <a:rPr lang="en-US" sz="4000" dirty="0">
                <a:latin typeface="Proxima Nova Bl" panose="02000506030000020004" pitchFamily="50" charset="0"/>
              </a:rPr>
              <a:t>Category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3696" y="2070535"/>
            <a:ext cx="6639068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400" dirty="0">
                <a:solidFill>
                  <a:srgbClr val="BC1212"/>
                </a:solidFill>
                <a:latin typeface="Proxima Nova Rg" panose="02000506030000020004" pitchFamily="50" charset="0"/>
              </a:rPr>
              <a:t>Awards in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5029200" y="3886200"/>
            <a:ext cx="3333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BC1212"/>
                </a:solidFill>
                <a:latin typeface="Proxima Nova Rg" panose="02000506030000020004" pitchFamily="50" charset="0"/>
              </a:rPr>
              <a:t>Presented by</a:t>
            </a:r>
          </a:p>
        </p:txBody>
      </p:sp>
      <p:sp>
        <p:nvSpPr>
          <p:cNvPr id="97" name="Content Placeholder 96"/>
          <p:cNvSpPr>
            <a:spLocks noGrp="1"/>
          </p:cNvSpPr>
          <p:nvPr>
            <p:ph sz="quarter" idx="11" hasCustomPrompt="1"/>
          </p:nvPr>
        </p:nvSpPr>
        <p:spPr>
          <a:xfrm>
            <a:off x="5050220" y="4332288"/>
            <a:ext cx="4232275" cy="401377"/>
          </a:xfrm>
        </p:spPr>
        <p:txBody>
          <a:bodyPr>
            <a:normAutofit/>
          </a:bodyPr>
          <a:lstStyle>
            <a:lvl1pPr algn="l">
              <a:defRPr sz="2400" b="1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b="1" dirty="0"/>
              <a:t>Name</a:t>
            </a:r>
            <a:endParaRPr lang="en-US" dirty="0"/>
          </a:p>
        </p:txBody>
      </p:sp>
      <p:sp>
        <p:nvSpPr>
          <p:cNvPr id="99" name="Content Placeholder 98"/>
          <p:cNvSpPr>
            <a:spLocks noGrp="1"/>
          </p:cNvSpPr>
          <p:nvPr>
            <p:ph sz="quarter" idx="12" hasCustomPrompt="1"/>
          </p:nvPr>
        </p:nvSpPr>
        <p:spPr>
          <a:xfrm>
            <a:off x="5050220" y="4733926"/>
            <a:ext cx="4232275" cy="1212418"/>
          </a:xfrm>
        </p:spPr>
        <p:txBody>
          <a:bodyPr>
            <a:normAutofit/>
          </a:bodyPr>
          <a:lstStyle>
            <a:lvl1pPr algn="l">
              <a:defRPr sz="2400" i="1">
                <a:solidFill>
                  <a:srgbClr val="666666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382709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without Lead-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3229" y="7459935"/>
            <a:ext cx="10061628" cy="312465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3229" y="6332144"/>
            <a:ext cx="5150480" cy="1843185"/>
            <a:chOff x="-3229" y="5950007"/>
            <a:chExt cx="5150480" cy="1843185"/>
          </a:xfrm>
        </p:grpSpPr>
        <p:sp>
          <p:nvSpPr>
            <p:cNvPr id="8" name="TextBox 7"/>
            <p:cNvSpPr txBox="1"/>
            <p:nvPr/>
          </p:nvSpPr>
          <p:spPr>
            <a:xfrm>
              <a:off x="-3229" y="5950007"/>
              <a:ext cx="515048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ln w="0"/>
                  <a:gradFill>
                    <a:gsLst>
                      <a:gs pos="21000">
                        <a:schemeClr val="accent1"/>
                      </a:gs>
                      <a:gs pos="88000">
                        <a:srgbClr val="C5C7CA"/>
                      </a:gs>
                    </a:gsLst>
                    <a:lin ang="5400000"/>
                  </a:gradFill>
                  <a:latin typeface="Proxima Nova Bl" panose="02000506030000020004" pitchFamily="50" charset="0"/>
                </a:rPr>
                <a:t>ENGLISH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9148" y="5977310"/>
              <a:ext cx="39978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00" b="1" dirty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  <a:latin typeface="Palace Script MT" panose="030303020206070C0B05" pitchFamily="66" charset="0"/>
                </a:rPr>
                <a:t>Awards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71" y="5970532"/>
              <a:ext cx="5010480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25" cap="all" spc="80" dirty="0">
                  <a:solidFill>
                    <a:schemeClr val="accent2"/>
                  </a:solidFill>
                  <a:latin typeface="Proxima Nova Rg" panose="02000506030000020004" pitchFamily="50" charset="0"/>
                </a:rPr>
                <a:t>The Ohio State University Department of</a:t>
              </a:r>
            </a:p>
          </p:txBody>
        </p:sp>
      </p:grpSp>
      <p:sp>
        <p:nvSpPr>
          <p:cNvPr id="11" name="Oval 10"/>
          <p:cNvSpPr/>
          <p:nvPr userDrawn="1"/>
        </p:nvSpPr>
        <p:spPr>
          <a:xfrm rot="10800000" flipV="1">
            <a:off x="9015407" y="102836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 rot="10800000" flipV="1">
            <a:off x="9356685" y="101586"/>
            <a:ext cx="250962" cy="250962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 rot="10800000">
            <a:off x="9356688" y="448958"/>
            <a:ext cx="250962" cy="598329"/>
            <a:chOff x="6943185" y="2844417"/>
            <a:chExt cx="329610" cy="785838"/>
          </a:xfrm>
        </p:grpSpPr>
        <p:sp>
          <p:nvSpPr>
            <p:cNvPr id="14" name="Oval 1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 rot="10800000">
            <a:off x="9698772" y="101586"/>
            <a:ext cx="251769" cy="598327"/>
            <a:chOff x="6482863" y="4219601"/>
            <a:chExt cx="330670" cy="785836"/>
          </a:xfrm>
        </p:grpSpPr>
        <p:sp>
          <p:nvSpPr>
            <p:cNvPr id="17" name="Oval 16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 rot="10800000">
            <a:off x="9011027" y="796318"/>
            <a:ext cx="250962" cy="598329"/>
            <a:chOff x="7402161" y="3763373"/>
            <a:chExt cx="329610" cy="785838"/>
          </a:xfrm>
        </p:grpSpPr>
        <p:sp>
          <p:nvSpPr>
            <p:cNvPr id="20" name="Oval 19"/>
            <p:cNvSpPr/>
            <p:nvPr/>
          </p:nvSpPr>
          <p:spPr>
            <a:xfrm flipV="1">
              <a:off x="7402161" y="4219601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 flipV="1">
              <a:off x="740216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 rot="10800000">
            <a:off x="8673321" y="101583"/>
            <a:ext cx="250962" cy="598328"/>
            <a:chOff x="7830739" y="4219601"/>
            <a:chExt cx="329610" cy="785836"/>
          </a:xfrm>
        </p:grpSpPr>
        <p:sp>
          <p:nvSpPr>
            <p:cNvPr id="23" name="Oval 22"/>
            <p:cNvSpPr/>
            <p:nvPr/>
          </p:nvSpPr>
          <p:spPr>
            <a:xfrm flipV="1">
              <a:off x="7830739" y="4675827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flipV="1">
              <a:off x="7830739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/>
          <p:cNvSpPr/>
          <p:nvPr userDrawn="1"/>
        </p:nvSpPr>
        <p:spPr>
          <a:xfrm rot="10800000" flipV="1">
            <a:off x="8331234" y="101586"/>
            <a:ext cx="250962" cy="250962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9702349" y="796319"/>
            <a:ext cx="250962" cy="945694"/>
            <a:chOff x="8736821" y="1938465"/>
            <a:chExt cx="329610" cy="1242064"/>
          </a:xfrm>
        </p:grpSpPr>
        <p:sp>
          <p:nvSpPr>
            <p:cNvPr id="27" name="Oval 26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flipV="1">
              <a:off x="8736821" y="1938465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101" y="5382975"/>
            <a:ext cx="253121" cy="953830"/>
            <a:chOff x="5134987" y="3756871"/>
            <a:chExt cx="329610" cy="1242064"/>
          </a:xfrm>
        </p:grpSpPr>
        <p:sp>
          <p:nvSpPr>
            <p:cNvPr id="92" name="Oval 91"/>
            <p:cNvSpPr/>
            <p:nvPr/>
          </p:nvSpPr>
          <p:spPr>
            <a:xfrm flipV="1">
              <a:off x="5134987" y="4669325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5134987" y="4213099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flipV="1">
              <a:off x="5134987" y="3756871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52731" y="4336425"/>
            <a:ext cx="253121" cy="1304185"/>
            <a:chOff x="6039085" y="1482239"/>
            <a:chExt cx="329610" cy="1698290"/>
          </a:xfrm>
        </p:grpSpPr>
        <p:sp>
          <p:nvSpPr>
            <p:cNvPr id="88" name="Oval 87"/>
            <p:cNvSpPr/>
            <p:nvPr/>
          </p:nvSpPr>
          <p:spPr>
            <a:xfrm flipV="1">
              <a:off x="6039085" y="285091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6039085" y="239469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039085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6039085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535158" y="5738323"/>
            <a:ext cx="253121" cy="603476"/>
            <a:chOff x="6943185" y="3756871"/>
            <a:chExt cx="329610" cy="785838"/>
          </a:xfrm>
        </p:grpSpPr>
        <p:sp>
          <p:nvSpPr>
            <p:cNvPr id="86" name="Oval 85"/>
            <p:cNvSpPr/>
            <p:nvPr/>
          </p:nvSpPr>
          <p:spPr>
            <a:xfrm flipV="1">
              <a:off x="6943185" y="421309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6943185" y="3756871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535160" y="5037614"/>
            <a:ext cx="253121" cy="603476"/>
            <a:chOff x="6943185" y="2844417"/>
            <a:chExt cx="329610" cy="785838"/>
          </a:xfrm>
        </p:grpSpPr>
        <p:sp>
          <p:nvSpPr>
            <p:cNvPr id="84" name="Oval 8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Oval 34"/>
          <p:cNvSpPr/>
          <p:nvPr/>
        </p:nvSpPr>
        <p:spPr>
          <a:xfrm flipV="1">
            <a:off x="156101" y="503262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flipV="1">
            <a:off x="156101" y="4682266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flipV="1">
            <a:off x="156101" y="433191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191189" y="5738324"/>
            <a:ext cx="253934" cy="603474"/>
            <a:chOff x="6482863" y="4219601"/>
            <a:chExt cx="330670" cy="785836"/>
          </a:xfrm>
        </p:grpSpPr>
        <p:sp>
          <p:nvSpPr>
            <p:cNvPr id="82" name="Oval 81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92003" y="4687258"/>
            <a:ext cx="253121" cy="953830"/>
            <a:chOff x="6483923" y="2850919"/>
            <a:chExt cx="329610" cy="1242064"/>
          </a:xfrm>
        </p:grpSpPr>
        <p:sp>
          <p:nvSpPr>
            <p:cNvPr id="79" name="Oval 78"/>
            <p:cNvSpPr/>
            <p:nvPr/>
          </p:nvSpPr>
          <p:spPr>
            <a:xfrm flipV="1">
              <a:off x="6483923" y="3763373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6483923" y="3307147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6483923" y="2850919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87005" y="5733330"/>
            <a:ext cx="253121" cy="603476"/>
            <a:chOff x="7402161" y="2850919"/>
            <a:chExt cx="329610" cy="785838"/>
          </a:xfrm>
        </p:grpSpPr>
        <p:sp>
          <p:nvSpPr>
            <p:cNvPr id="77" name="Oval 76"/>
            <p:cNvSpPr/>
            <p:nvPr/>
          </p:nvSpPr>
          <p:spPr>
            <a:xfrm flipV="1">
              <a:off x="740216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7402161" y="285091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Oval 40"/>
          <p:cNvSpPr/>
          <p:nvPr/>
        </p:nvSpPr>
        <p:spPr>
          <a:xfrm flipV="1">
            <a:off x="1887005" y="5382975"/>
            <a:ext cx="253121" cy="253121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887005" y="4682266"/>
            <a:ext cx="253121" cy="603475"/>
            <a:chOff x="7402161" y="1482239"/>
            <a:chExt cx="329610" cy="785836"/>
          </a:xfrm>
        </p:grpSpPr>
        <p:sp>
          <p:nvSpPr>
            <p:cNvPr id="75" name="Oval 74"/>
            <p:cNvSpPr/>
            <p:nvPr/>
          </p:nvSpPr>
          <p:spPr>
            <a:xfrm flipV="1">
              <a:off x="7402161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 flipV="1">
              <a:off x="7402161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42"/>
          <p:cNvSpPr/>
          <p:nvPr/>
        </p:nvSpPr>
        <p:spPr>
          <a:xfrm flipV="1">
            <a:off x="2226275" y="6078692"/>
            <a:ext cx="253121" cy="2531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226275" y="5027626"/>
            <a:ext cx="253121" cy="953830"/>
            <a:chOff x="7830739" y="2394693"/>
            <a:chExt cx="329610" cy="1242064"/>
          </a:xfrm>
        </p:grpSpPr>
        <p:sp>
          <p:nvSpPr>
            <p:cNvPr id="72" name="Oval 71"/>
            <p:cNvSpPr/>
            <p:nvPr/>
          </p:nvSpPr>
          <p:spPr>
            <a:xfrm flipV="1">
              <a:off x="7830739" y="3307147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7830739" y="285091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flipV="1">
              <a:off x="7830739" y="2394693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571306" y="5387969"/>
            <a:ext cx="253121" cy="953830"/>
            <a:chOff x="8280031" y="3763373"/>
            <a:chExt cx="329610" cy="1242064"/>
          </a:xfrm>
        </p:grpSpPr>
        <p:sp>
          <p:nvSpPr>
            <p:cNvPr id="69" name="Oval 68"/>
            <p:cNvSpPr/>
            <p:nvPr/>
          </p:nvSpPr>
          <p:spPr>
            <a:xfrm flipV="1">
              <a:off x="8280031" y="4675827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 flipV="1">
              <a:off x="8280031" y="4219601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 flipV="1">
              <a:off x="8280031" y="3763373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900426" y="5728239"/>
            <a:ext cx="253121" cy="603475"/>
            <a:chOff x="8736821" y="3307147"/>
            <a:chExt cx="329610" cy="785836"/>
          </a:xfrm>
        </p:grpSpPr>
        <p:sp>
          <p:nvSpPr>
            <p:cNvPr id="67" name="Oval 66"/>
            <p:cNvSpPr/>
            <p:nvPr/>
          </p:nvSpPr>
          <p:spPr>
            <a:xfrm flipV="1">
              <a:off x="873682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 flipV="1">
              <a:off x="873682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900407" y="5027530"/>
            <a:ext cx="253120" cy="603475"/>
            <a:chOff x="8736821" y="2394693"/>
            <a:chExt cx="329610" cy="785836"/>
          </a:xfrm>
        </p:grpSpPr>
        <p:sp>
          <p:nvSpPr>
            <p:cNvPr id="65" name="Oval 64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Oval 47"/>
          <p:cNvSpPr/>
          <p:nvPr/>
        </p:nvSpPr>
        <p:spPr>
          <a:xfrm flipV="1">
            <a:off x="3251145" y="6084053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251145" y="5383338"/>
            <a:ext cx="253121" cy="603474"/>
            <a:chOff x="9178615" y="3307147"/>
            <a:chExt cx="329610" cy="785836"/>
          </a:xfrm>
        </p:grpSpPr>
        <p:sp>
          <p:nvSpPr>
            <p:cNvPr id="63" name="Oval 62"/>
            <p:cNvSpPr/>
            <p:nvPr/>
          </p:nvSpPr>
          <p:spPr>
            <a:xfrm flipV="1">
              <a:off x="9178615" y="3763373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 flipV="1">
              <a:off x="9178615" y="330714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606394" y="5738326"/>
            <a:ext cx="255922" cy="603475"/>
            <a:chOff x="9627907" y="4219601"/>
            <a:chExt cx="333258" cy="785836"/>
          </a:xfrm>
        </p:grpSpPr>
        <p:sp>
          <p:nvSpPr>
            <p:cNvPr id="61" name="Oval 60"/>
            <p:cNvSpPr/>
            <p:nvPr/>
          </p:nvSpPr>
          <p:spPr>
            <a:xfrm flipV="1">
              <a:off x="9627907" y="4675827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flipV="1">
              <a:off x="9631555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50"/>
          <p:cNvSpPr/>
          <p:nvPr/>
        </p:nvSpPr>
        <p:spPr>
          <a:xfrm flipV="1">
            <a:off x="159276" y="3977728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97709" y="5385938"/>
            <a:ext cx="256295" cy="954029"/>
            <a:chOff x="5847426" y="4793669"/>
            <a:chExt cx="294859" cy="1097578"/>
          </a:xfrm>
        </p:grpSpPr>
        <p:sp>
          <p:nvSpPr>
            <p:cNvPr id="58" name="Oval 57"/>
            <p:cNvSpPr/>
            <p:nvPr/>
          </p:nvSpPr>
          <p:spPr>
            <a:xfrm flipV="1">
              <a:off x="5847426" y="5600040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flipV="1">
              <a:off x="5851078" y="5196855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flipV="1">
              <a:off x="5851078" y="4793669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55283" y="5735864"/>
            <a:ext cx="257355" cy="603475"/>
            <a:chOff x="3485811" y="2275092"/>
            <a:chExt cx="296078" cy="694278"/>
          </a:xfrm>
        </p:grpSpPr>
        <p:sp>
          <p:nvSpPr>
            <p:cNvPr id="56" name="Oval 55"/>
            <p:cNvSpPr/>
            <p:nvPr/>
          </p:nvSpPr>
          <p:spPr>
            <a:xfrm flipV="1">
              <a:off x="3490683" y="2678163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485811" y="2275092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 flipV="1">
            <a:off x="495373" y="4692699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V="1">
            <a:off x="499258" y="5027331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 userDrawn="1"/>
        </p:nvSpPr>
        <p:spPr>
          <a:xfrm rot="10800000" flipV="1">
            <a:off x="9011027" y="448950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703758" y="2554013"/>
            <a:ext cx="6659563" cy="1145627"/>
          </a:xfrm>
        </p:spPr>
        <p:txBody>
          <a:bodyPr anchor="t">
            <a:normAutofit/>
          </a:bodyPr>
          <a:lstStyle>
            <a:lvl1pPr>
              <a:defRPr sz="4000" cap="all" baseline="0">
                <a:latin typeface="Proxima Nova Bl" panose="02000506030000020004" pitchFamily="50" charset="0"/>
              </a:defRPr>
            </a:lvl1pPr>
          </a:lstStyle>
          <a:p>
            <a:pPr lvl="0"/>
            <a:r>
              <a:rPr lang="en-US" sz="4000" dirty="0">
                <a:latin typeface="Proxima Nova Bl" panose="02000506030000020004" pitchFamily="50" charset="0"/>
              </a:rPr>
              <a:t>Award </a:t>
            </a:r>
            <a:br>
              <a:rPr lang="en-US" sz="4000" dirty="0">
                <a:latin typeface="Proxima Nova Bl" panose="02000506030000020004" pitchFamily="50" charset="0"/>
              </a:rPr>
            </a:br>
            <a:r>
              <a:rPr lang="en-US" sz="4000" dirty="0">
                <a:latin typeface="Proxima Nova Bl" panose="02000506030000020004" pitchFamily="50" charset="0"/>
              </a:rPr>
              <a:t>Category</a:t>
            </a:r>
            <a:endParaRPr lang="en-US" dirty="0"/>
          </a:p>
        </p:txBody>
      </p:sp>
      <p:sp>
        <p:nvSpPr>
          <p:cNvPr id="96" name="TextBox 95"/>
          <p:cNvSpPr txBox="1"/>
          <p:nvPr userDrawn="1"/>
        </p:nvSpPr>
        <p:spPr>
          <a:xfrm>
            <a:off x="5029200" y="3886200"/>
            <a:ext cx="3333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BC1212"/>
                </a:solidFill>
                <a:latin typeface="Proxima Nova Rg" panose="02000506030000020004" pitchFamily="50" charset="0"/>
              </a:rPr>
              <a:t>Presented by</a:t>
            </a:r>
          </a:p>
        </p:txBody>
      </p:sp>
      <p:sp>
        <p:nvSpPr>
          <p:cNvPr id="97" name="Content Placeholder 96"/>
          <p:cNvSpPr>
            <a:spLocks noGrp="1"/>
          </p:cNvSpPr>
          <p:nvPr>
            <p:ph sz="quarter" idx="11" hasCustomPrompt="1"/>
          </p:nvPr>
        </p:nvSpPr>
        <p:spPr>
          <a:xfrm>
            <a:off x="5050220" y="4332288"/>
            <a:ext cx="4232275" cy="401377"/>
          </a:xfrm>
        </p:spPr>
        <p:txBody>
          <a:bodyPr>
            <a:normAutofit/>
          </a:bodyPr>
          <a:lstStyle>
            <a:lvl1pPr algn="l">
              <a:defRPr sz="2400" b="1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b="1" dirty="0"/>
              <a:t>Name</a:t>
            </a:r>
            <a:endParaRPr lang="en-US" dirty="0"/>
          </a:p>
        </p:txBody>
      </p:sp>
      <p:sp>
        <p:nvSpPr>
          <p:cNvPr id="98" name="Content Placeholder 98"/>
          <p:cNvSpPr>
            <a:spLocks noGrp="1"/>
          </p:cNvSpPr>
          <p:nvPr>
            <p:ph sz="quarter" idx="12" hasCustomPrompt="1"/>
          </p:nvPr>
        </p:nvSpPr>
        <p:spPr>
          <a:xfrm>
            <a:off x="5050220" y="4733926"/>
            <a:ext cx="4232275" cy="1212418"/>
          </a:xfrm>
        </p:spPr>
        <p:txBody>
          <a:bodyPr>
            <a:normAutofit/>
          </a:bodyPr>
          <a:lstStyle>
            <a:lvl1pPr algn="l">
              <a:defRPr sz="2400" i="1">
                <a:solidFill>
                  <a:srgbClr val="666666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019496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31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tegory without Lead-in or 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3229" y="7459935"/>
            <a:ext cx="10061628" cy="312465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3229" y="6332144"/>
            <a:ext cx="5150480" cy="1843185"/>
            <a:chOff x="-3229" y="5950007"/>
            <a:chExt cx="5150480" cy="1843185"/>
          </a:xfrm>
        </p:grpSpPr>
        <p:sp>
          <p:nvSpPr>
            <p:cNvPr id="8" name="TextBox 7"/>
            <p:cNvSpPr txBox="1"/>
            <p:nvPr/>
          </p:nvSpPr>
          <p:spPr>
            <a:xfrm>
              <a:off x="-3229" y="5950007"/>
              <a:ext cx="515048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ln w="0"/>
                  <a:gradFill>
                    <a:gsLst>
                      <a:gs pos="21000">
                        <a:schemeClr val="accent1"/>
                      </a:gs>
                      <a:gs pos="88000">
                        <a:srgbClr val="C5C7CA"/>
                      </a:gs>
                    </a:gsLst>
                    <a:lin ang="5400000"/>
                  </a:gradFill>
                  <a:latin typeface="Proxima Nova Bl" panose="02000506030000020004" pitchFamily="50" charset="0"/>
                </a:rPr>
                <a:t>ENGLISH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9148" y="5977310"/>
              <a:ext cx="39978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00" b="1" dirty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  <a:latin typeface="Palace Script MT" panose="030303020206070C0B05" pitchFamily="66" charset="0"/>
                </a:rPr>
                <a:t>Awards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71" y="5970532"/>
              <a:ext cx="5010480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25" cap="all" spc="80" dirty="0">
                  <a:solidFill>
                    <a:schemeClr val="accent2"/>
                  </a:solidFill>
                  <a:latin typeface="Proxima Nova Rg" panose="02000506030000020004" pitchFamily="50" charset="0"/>
                </a:rPr>
                <a:t>The Ohio State University Department of</a:t>
              </a:r>
            </a:p>
          </p:txBody>
        </p:sp>
      </p:grpSp>
      <p:sp>
        <p:nvSpPr>
          <p:cNvPr id="11" name="Oval 10"/>
          <p:cNvSpPr/>
          <p:nvPr userDrawn="1"/>
        </p:nvSpPr>
        <p:spPr>
          <a:xfrm rot="10800000" flipV="1">
            <a:off x="9015407" y="102836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 rot="10800000" flipV="1">
            <a:off x="9356685" y="101586"/>
            <a:ext cx="250962" cy="250962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 rot="10800000">
            <a:off x="9356688" y="448958"/>
            <a:ext cx="250962" cy="598329"/>
            <a:chOff x="6943185" y="2844417"/>
            <a:chExt cx="329610" cy="785838"/>
          </a:xfrm>
        </p:grpSpPr>
        <p:sp>
          <p:nvSpPr>
            <p:cNvPr id="14" name="Oval 1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 rot="10800000">
            <a:off x="9698772" y="101586"/>
            <a:ext cx="251769" cy="598327"/>
            <a:chOff x="6482863" y="4219601"/>
            <a:chExt cx="330670" cy="785836"/>
          </a:xfrm>
        </p:grpSpPr>
        <p:sp>
          <p:nvSpPr>
            <p:cNvPr id="17" name="Oval 16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 rot="10800000">
            <a:off x="9011027" y="796318"/>
            <a:ext cx="250962" cy="598329"/>
            <a:chOff x="7402161" y="3763373"/>
            <a:chExt cx="329610" cy="785838"/>
          </a:xfrm>
        </p:grpSpPr>
        <p:sp>
          <p:nvSpPr>
            <p:cNvPr id="20" name="Oval 19"/>
            <p:cNvSpPr/>
            <p:nvPr/>
          </p:nvSpPr>
          <p:spPr>
            <a:xfrm flipV="1">
              <a:off x="7402161" y="4219601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 flipV="1">
              <a:off x="740216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 rot="10800000">
            <a:off x="8673321" y="101583"/>
            <a:ext cx="250962" cy="598328"/>
            <a:chOff x="7830739" y="4219601"/>
            <a:chExt cx="329610" cy="785836"/>
          </a:xfrm>
        </p:grpSpPr>
        <p:sp>
          <p:nvSpPr>
            <p:cNvPr id="23" name="Oval 22"/>
            <p:cNvSpPr/>
            <p:nvPr/>
          </p:nvSpPr>
          <p:spPr>
            <a:xfrm flipV="1">
              <a:off x="7830739" y="4675827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flipV="1">
              <a:off x="7830739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/>
          <p:cNvSpPr/>
          <p:nvPr userDrawn="1"/>
        </p:nvSpPr>
        <p:spPr>
          <a:xfrm rot="10800000" flipV="1">
            <a:off x="8331234" y="101586"/>
            <a:ext cx="250962" cy="250962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9702349" y="796319"/>
            <a:ext cx="250962" cy="945694"/>
            <a:chOff x="8736821" y="1938465"/>
            <a:chExt cx="329610" cy="1242064"/>
          </a:xfrm>
        </p:grpSpPr>
        <p:sp>
          <p:nvSpPr>
            <p:cNvPr id="27" name="Oval 26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flipV="1">
              <a:off x="8736821" y="1938465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101" y="5382975"/>
            <a:ext cx="253121" cy="953830"/>
            <a:chOff x="5134987" y="3756871"/>
            <a:chExt cx="329610" cy="1242064"/>
          </a:xfrm>
        </p:grpSpPr>
        <p:sp>
          <p:nvSpPr>
            <p:cNvPr id="92" name="Oval 91"/>
            <p:cNvSpPr/>
            <p:nvPr/>
          </p:nvSpPr>
          <p:spPr>
            <a:xfrm flipV="1">
              <a:off x="5134987" y="4669325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5134987" y="4213099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flipV="1">
              <a:off x="5134987" y="3756871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52731" y="4336425"/>
            <a:ext cx="253121" cy="1304185"/>
            <a:chOff x="6039085" y="1482239"/>
            <a:chExt cx="329610" cy="1698290"/>
          </a:xfrm>
        </p:grpSpPr>
        <p:sp>
          <p:nvSpPr>
            <p:cNvPr id="88" name="Oval 87"/>
            <p:cNvSpPr/>
            <p:nvPr/>
          </p:nvSpPr>
          <p:spPr>
            <a:xfrm flipV="1">
              <a:off x="6039085" y="285091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6039085" y="239469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039085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6039085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535158" y="5738323"/>
            <a:ext cx="253121" cy="603476"/>
            <a:chOff x="6943185" y="3756871"/>
            <a:chExt cx="329610" cy="785838"/>
          </a:xfrm>
        </p:grpSpPr>
        <p:sp>
          <p:nvSpPr>
            <p:cNvPr id="86" name="Oval 85"/>
            <p:cNvSpPr/>
            <p:nvPr/>
          </p:nvSpPr>
          <p:spPr>
            <a:xfrm flipV="1">
              <a:off x="6943185" y="421309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6943185" y="3756871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535160" y="5037614"/>
            <a:ext cx="253121" cy="603476"/>
            <a:chOff x="6943185" y="2844417"/>
            <a:chExt cx="329610" cy="785838"/>
          </a:xfrm>
        </p:grpSpPr>
        <p:sp>
          <p:nvSpPr>
            <p:cNvPr id="84" name="Oval 83"/>
            <p:cNvSpPr/>
            <p:nvPr/>
          </p:nvSpPr>
          <p:spPr>
            <a:xfrm flipV="1">
              <a:off x="6943185" y="3300645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6943185" y="2844417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Oval 34"/>
          <p:cNvSpPr/>
          <p:nvPr/>
        </p:nvSpPr>
        <p:spPr>
          <a:xfrm flipV="1">
            <a:off x="156101" y="503262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flipV="1">
            <a:off x="156101" y="4682266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flipV="1">
            <a:off x="156101" y="4331911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191189" y="5738324"/>
            <a:ext cx="253934" cy="603474"/>
            <a:chOff x="6482863" y="4219601"/>
            <a:chExt cx="330670" cy="785836"/>
          </a:xfrm>
        </p:grpSpPr>
        <p:sp>
          <p:nvSpPr>
            <p:cNvPr id="82" name="Oval 81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92003" y="4687258"/>
            <a:ext cx="253121" cy="953830"/>
            <a:chOff x="6483923" y="2850919"/>
            <a:chExt cx="329610" cy="1242064"/>
          </a:xfrm>
        </p:grpSpPr>
        <p:sp>
          <p:nvSpPr>
            <p:cNvPr id="79" name="Oval 78"/>
            <p:cNvSpPr/>
            <p:nvPr/>
          </p:nvSpPr>
          <p:spPr>
            <a:xfrm flipV="1">
              <a:off x="6483923" y="3763373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6483923" y="3307147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6483923" y="2850919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87005" y="5733330"/>
            <a:ext cx="253121" cy="603476"/>
            <a:chOff x="7402161" y="2850919"/>
            <a:chExt cx="329610" cy="785838"/>
          </a:xfrm>
        </p:grpSpPr>
        <p:sp>
          <p:nvSpPr>
            <p:cNvPr id="77" name="Oval 76"/>
            <p:cNvSpPr/>
            <p:nvPr/>
          </p:nvSpPr>
          <p:spPr>
            <a:xfrm flipV="1">
              <a:off x="740216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7402161" y="285091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Oval 40"/>
          <p:cNvSpPr/>
          <p:nvPr/>
        </p:nvSpPr>
        <p:spPr>
          <a:xfrm flipV="1">
            <a:off x="1887005" y="5382975"/>
            <a:ext cx="253121" cy="253121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1887005" y="4682266"/>
            <a:ext cx="253121" cy="603475"/>
            <a:chOff x="7402161" y="1482239"/>
            <a:chExt cx="329610" cy="785836"/>
          </a:xfrm>
        </p:grpSpPr>
        <p:sp>
          <p:nvSpPr>
            <p:cNvPr id="75" name="Oval 74"/>
            <p:cNvSpPr/>
            <p:nvPr/>
          </p:nvSpPr>
          <p:spPr>
            <a:xfrm flipV="1">
              <a:off x="7402161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 flipV="1">
              <a:off x="7402161" y="1482239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42"/>
          <p:cNvSpPr/>
          <p:nvPr/>
        </p:nvSpPr>
        <p:spPr>
          <a:xfrm flipV="1">
            <a:off x="2226275" y="6078692"/>
            <a:ext cx="253121" cy="2531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226275" y="5027626"/>
            <a:ext cx="253121" cy="953830"/>
            <a:chOff x="7830739" y="2394693"/>
            <a:chExt cx="329610" cy="1242064"/>
          </a:xfrm>
        </p:grpSpPr>
        <p:sp>
          <p:nvSpPr>
            <p:cNvPr id="72" name="Oval 71"/>
            <p:cNvSpPr/>
            <p:nvPr/>
          </p:nvSpPr>
          <p:spPr>
            <a:xfrm flipV="1">
              <a:off x="7830739" y="3307147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7830739" y="285091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flipV="1">
              <a:off x="7830739" y="2394693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571306" y="5387969"/>
            <a:ext cx="253121" cy="953830"/>
            <a:chOff x="8280031" y="3763373"/>
            <a:chExt cx="329610" cy="1242064"/>
          </a:xfrm>
        </p:grpSpPr>
        <p:sp>
          <p:nvSpPr>
            <p:cNvPr id="69" name="Oval 68"/>
            <p:cNvSpPr/>
            <p:nvPr/>
          </p:nvSpPr>
          <p:spPr>
            <a:xfrm flipV="1">
              <a:off x="8280031" y="4675827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 flipV="1">
              <a:off x="8280031" y="4219601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 flipV="1">
              <a:off x="8280031" y="3763373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900426" y="5728239"/>
            <a:ext cx="253121" cy="603475"/>
            <a:chOff x="8736821" y="3307147"/>
            <a:chExt cx="329610" cy="785836"/>
          </a:xfrm>
        </p:grpSpPr>
        <p:sp>
          <p:nvSpPr>
            <p:cNvPr id="67" name="Oval 66"/>
            <p:cNvSpPr/>
            <p:nvPr/>
          </p:nvSpPr>
          <p:spPr>
            <a:xfrm flipV="1">
              <a:off x="8736821" y="376337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 flipV="1">
              <a:off x="873682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900407" y="5027530"/>
            <a:ext cx="253120" cy="603475"/>
            <a:chOff x="8736821" y="2394693"/>
            <a:chExt cx="329610" cy="785836"/>
          </a:xfrm>
        </p:grpSpPr>
        <p:sp>
          <p:nvSpPr>
            <p:cNvPr id="65" name="Oval 64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Oval 47"/>
          <p:cNvSpPr/>
          <p:nvPr/>
        </p:nvSpPr>
        <p:spPr>
          <a:xfrm flipV="1">
            <a:off x="3251145" y="6084053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251145" y="5383338"/>
            <a:ext cx="253121" cy="603474"/>
            <a:chOff x="9178615" y="3307147"/>
            <a:chExt cx="329610" cy="785836"/>
          </a:xfrm>
        </p:grpSpPr>
        <p:sp>
          <p:nvSpPr>
            <p:cNvPr id="63" name="Oval 62"/>
            <p:cNvSpPr/>
            <p:nvPr/>
          </p:nvSpPr>
          <p:spPr>
            <a:xfrm flipV="1">
              <a:off x="9178615" y="3763373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 flipV="1">
              <a:off x="9178615" y="330714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606394" y="5738326"/>
            <a:ext cx="255922" cy="603475"/>
            <a:chOff x="9627907" y="4219601"/>
            <a:chExt cx="333258" cy="785836"/>
          </a:xfrm>
        </p:grpSpPr>
        <p:sp>
          <p:nvSpPr>
            <p:cNvPr id="61" name="Oval 60"/>
            <p:cNvSpPr/>
            <p:nvPr/>
          </p:nvSpPr>
          <p:spPr>
            <a:xfrm flipV="1">
              <a:off x="9627907" y="4675827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flipV="1">
              <a:off x="9631555" y="4219601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Oval 50"/>
          <p:cNvSpPr/>
          <p:nvPr/>
        </p:nvSpPr>
        <p:spPr>
          <a:xfrm flipV="1">
            <a:off x="159276" y="3977728"/>
            <a:ext cx="253121" cy="253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497709" y="5385938"/>
            <a:ext cx="256295" cy="954029"/>
            <a:chOff x="5847426" y="4793669"/>
            <a:chExt cx="294859" cy="1097578"/>
          </a:xfrm>
        </p:grpSpPr>
        <p:sp>
          <p:nvSpPr>
            <p:cNvPr id="58" name="Oval 57"/>
            <p:cNvSpPr/>
            <p:nvPr/>
          </p:nvSpPr>
          <p:spPr>
            <a:xfrm flipV="1">
              <a:off x="5847426" y="5600040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flipV="1">
              <a:off x="5851078" y="5196855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flipV="1">
              <a:off x="5851078" y="4793669"/>
              <a:ext cx="291207" cy="291207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55283" y="5735864"/>
            <a:ext cx="257355" cy="603475"/>
            <a:chOff x="3485811" y="2275092"/>
            <a:chExt cx="296078" cy="694278"/>
          </a:xfrm>
        </p:grpSpPr>
        <p:sp>
          <p:nvSpPr>
            <p:cNvPr id="56" name="Oval 55"/>
            <p:cNvSpPr/>
            <p:nvPr/>
          </p:nvSpPr>
          <p:spPr>
            <a:xfrm flipV="1">
              <a:off x="3490683" y="2678163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485811" y="2275092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 flipV="1">
            <a:off x="495373" y="4692699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flipV="1">
            <a:off x="499258" y="5027331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 userDrawn="1"/>
        </p:nvSpPr>
        <p:spPr>
          <a:xfrm rot="10800000" flipV="1">
            <a:off x="9011027" y="448950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703758" y="2554013"/>
            <a:ext cx="6659563" cy="1145627"/>
          </a:xfrm>
        </p:spPr>
        <p:txBody>
          <a:bodyPr anchor="t">
            <a:normAutofit/>
          </a:bodyPr>
          <a:lstStyle>
            <a:lvl1pPr>
              <a:defRPr sz="4000" cap="all" baseline="0">
                <a:latin typeface="Proxima Nova Bl" panose="02000506030000020004" pitchFamily="50" charset="0"/>
              </a:defRPr>
            </a:lvl1pPr>
          </a:lstStyle>
          <a:p>
            <a:pPr lvl="0"/>
            <a:r>
              <a:rPr lang="en-US" sz="4000" dirty="0">
                <a:latin typeface="Proxima Nova Bl" panose="02000506030000020004" pitchFamily="50" charset="0"/>
              </a:rPr>
              <a:t>Award </a:t>
            </a:r>
            <a:br>
              <a:rPr lang="en-US" sz="4000" dirty="0">
                <a:latin typeface="Proxima Nova Bl" panose="02000506030000020004" pitchFamily="50" charset="0"/>
              </a:rPr>
            </a:br>
            <a:r>
              <a:rPr lang="en-US" sz="4000" dirty="0">
                <a:latin typeface="Proxima Nova Bl" panose="02000506030000020004" pitchFamily="50" charset="0"/>
              </a:rPr>
              <a:t>Category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74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316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ward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11"/>
          <p:cNvSpPr>
            <a:spLocks noGrp="1"/>
          </p:cNvSpPr>
          <p:nvPr>
            <p:ph type="title"/>
          </p:nvPr>
        </p:nvSpPr>
        <p:spPr>
          <a:xfrm>
            <a:off x="147004" y="-276"/>
            <a:ext cx="6453821" cy="13949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7" name="Content Placeholder 134"/>
          <p:cNvSpPr>
            <a:spLocks noGrp="1"/>
          </p:cNvSpPr>
          <p:nvPr>
            <p:ph sz="quarter" idx="30" hasCustomPrompt="1"/>
          </p:nvPr>
        </p:nvSpPr>
        <p:spPr>
          <a:xfrm>
            <a:off x="1131418" y="1744409"/>
            <a:ext cx="7817795" cy="1247717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pPr lvl="0"/>
            <a:r>
              <a:rPr lang="en-US" dirty="0"/>
              <a:t>Award Title</a:t>
            </a:r>
          </a:p>
        </p:txBody>
      </p:sp>
      <p:sp>
        <p:nvSpPr>
          <p:cNvPr id="139" name="Content Placeholder 125"/>
          <p:cNvSpPr>
            <a:spLocks noGrp="1"/>
          </p:cNvSpPr>
          <p:nvPr>
            <p:ph sz="quarter" idx="32" hasCustomPrompt="1"/>
          </p:nvPr>
        </p:nvSpPr>
        <p:spPr>
          <a:xfrm>
            <a:off x="749668" y="3442773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3" name="Content Placeholder 125"/>
          <p:cNvSpPr>
            <a:spLocks noGrp="1"/>
          </p:cNvSpPr>
          <p:nvPr>
            <p:ph sz="quarter" idx="36" hasCustomPrompt="1"/>
          </p:nvPr>
        </p:nvSpPr>
        <p:spPr>
          <a:xfrm>
            <a:off x="5051425" y="3439575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38" name="Content Placeholder 125"/>
          <p:cNvSpPr>
            <a:spLocks noGrp="1"/>
          </p:cNvSpPr>
          <p:nvPr>
            <p:ph sz="quarter" idx="31" hasCustomPrompt="1"/>
          </p:nvPr>
        </p:nvSpPr>
        <p:spPr>
          <a:xfrm>
            <a:off x="749668" y="3842655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2" name="Content Placeholder 125"/>
          <p:cNvSpPr>
            <a:spLocks noGrp="1"/>
          </p:cNvSpPr>
          <p:nvPr>
            <p:ph sz="quarter" idx="35" hasCustomPrompt="1"/>
          </p:nvPr>
        </p:nvSpPr>
        <p:spPr>
          <a:xfrm>
            <a:off x="5051425" y="3839457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0" name="Content Placeholder 125"/>
          <p:cNvSpPr>
            <a:spLocks noGrp="1"/>
          </p:cNvSpPr>
          <p:nvPr>
            <p:ph sz="quarter" idx="33" hasCustomPrompt="1"/>
          </p:nvPr>
        </p:nvSpPr>
        <p:spPr>
          <a:xfrm>
            <a:off x="749668" y="4242537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4" name="Content Placeholder 125"/>
          <p:cNvSpPr>
            <a:spLocks noGrp="1"/>
          </p:cNvSpPr>
          <p:nvPr>
            <p:ph sz="quarter" idx="37" hasCustomPrompt="1"/>
          </p:nvPr>
        </p:nvSpPr>
        <p:spPr>
          <a:xfrm>
            <a:off x="5051425" y="4239339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3229" y="7459935"/>
            <a:ext cx="10061628" cy="312465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3229" y="6332144"/>
            <a:ext cx="5150480" cy="1843185"/>
            <a:chOff x="-3229" y="5950007"/>
            <a:chExt cx="5150480" cy="1843185"/>
          </a:xfrm>
        </p:grpSpPr>
        <p:sp>
          <p:nvSpPr>
            <p:cNvPr id="8" name="TextBox 7"/>
            <p:cNvSpPr txBox="1"/>
            <p:nvPr/>
          </p:nvSpPr>
          <p:spPr>
            <a:xfrm>
              <a:off x="-3229" y="5950007"/>
              <a:ext cx="515048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ln w="0"/>
                  <a:gradFill>
                    <a:gsLst>
                      <a:gs pos="21000">
                        <a:schemeClr val="accent1"/>
                      </a:gs>
                      <a:gs pos="88000">
                        <a:srgbClr val="C5C7CA"/>
                      </a:gs>
                    </a:gsLst>
                    <a:lin ang="5400000"/>
                  </a:gradFill>
                  <a:latin typeface="Proxima Nova Bl" panose="02000506030000020004" pitchFamily="50" charset="0"/>
                </a:rPr>
                <a:t>ENGLISH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9148" y="5977310"/>
              <a:ext cx="39978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00" b="1" dirty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  <a:latin typeface="Palace Script MT" panose="030303020206070C0B05" pitchFamily="66" charset="0"/>
                </a:rPr>
                <a:t>Awards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71" y="5970532"/>
              <a:ext cx="5010480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25" cap="all" spc="80" dirty="0">
                  <a:solidFill>
                    <a:schemeClr val="accent2"/>
                  </a:solidFill>
                  <a:latin typeface="Proxima Nova Rg" panose="02000506030000020004" pitchFamily="50" charset="0"/>
                </a:rPr>
                <a:t>The Ohio State University Department of</a:t>
              </a:r>
            </a:p>
          </p:txBody>
        </p:sp>
      </p:grpSp>
      <p:sp>
        <p:nvSpPr>
          <p:cNvPr id="11" name="Oval 10"/>
          <p:cNvSpPr/>
          <p:nvPr userDrawn="1"/>
        </p:nvSpPr>
        <p:spPr>
          <a:xfrm rot="10800000" flipV="1">
            <a:off x="9015407" y="102836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 rot="10800000" flipV="1">
            <a:off x="9356685" y="101586"/>
            <a:ext cx="250962" cy="250962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10800000" flipV="1">
            <a:off x="9356688" y="448954"/>
            <a:ext cx="250962" cy="25096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 rot="10800000">
            <a:off x="9698772" y="101586"/>
            <a:ext cx="251769" cy="598327"/>
            <a:chOff x="6482863" y="4219601"/>
            <a:chExt cx="330670" cy="785836"/>
          </a:xfrm>
        </p:grpSpPr>
        <p:sp>
          <p:nvSpPr>
            <p:cNvPr id="17" name="Oval 16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 rot="10800000" flipV="1">
            <a:off x="9011027" y="796314"/>
            <a:ext cx="250962" cy="250962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 rot="10800000" flipV="1">
            <a:off x="8673321" y="101581"/>
            <a:ext cx="250962" cy="2509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 userDrawn="1"/>
        </p:nvSpPr>
        <p:spPr>
          <a:xfrm rot="10800000" flipV="1">
            <a:off x="8331234" y="101586"/>
            <a:ext cx="250962" cy="250962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9702349" y="796319"/>
            <a:ext cx="250962" cy="598327"/>
            <a:chOff x="8736821" y="2394693"/>
            <a:chExt cx="329610" cy="785836"/>
          </a:xfrm>
        </p:grpSpPr>
        <p:sp>
          <p:nvSpPr>
            <p:cNvPr id="27" name="Oval 26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101" y="5733333"/>
            <a:ext cx="253121" cy="603475"/>
            <a:chOff x="5134987" y="4213099"/>
            <a:chExt cx="329610" cy="785836"/>
          </a:xfrm>
        </p:grpSpPr>
        <p:sp>
          <p:nvSpPr>
            <p:cNvPr id="92" name="Oval 91"/>
            <p:cNvSpPr/>
            <p:nvPr/>
          </p:nvSpPr>
          <p:spPr>
            <a:xfrm flipV="1">
              <a:off x="5134987" y="4669325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5134987" y="4213099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52733" y="5041022"/>
            <a:ext cx="253121" cy="603477"/>
            <a:chOff x="6039085" y="1938465"/>
            <a:chExt cx="329610" cy="785838"/>
          </a:xfrm>
        </p:grpSpPr>
        <p:sp>
          <p:nvSpPr>
            <p:cNvPr id="89" name="Oval 88"/>
            <p:cNvSpPr/>
            <p:nvPr/>
          </p:nvSpPr>
          <p:spPr>
            <a:xfrm flipV="1">
              <a:off x="6039085" y="239469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039085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" name="Oval 85"/>
          <p:cNvSpPr/>
          <p:nvPr/>
        </p:nvSpPr>
        <p:spPr>
          <a:xfrm flipV="1">
            <a:off x="1535158" y="6088685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 flipV="1">
            <a:off x="1548815" y="5736505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156101" y="5037134"/>
            <a:ext cx="253121" cy="603476"/>
            <a:chOff x="156101" y="4682266"/>
            <a:chExt cx="253121" cy="603476"/>
          </a:xfrm>
        </p:grpSpPr>
        <p:sp>
          <p:nvSpPr>
            <p:cNvPr id="35" name="Oval 34"/>
            <p:cNvSpPr/>
            <p:nvPr/>
          </p:nvSpPr>
          <p:spPr>
            <a:xfrm flipV="1">
              <a:off x="156101" y="5032621"/>
              <a:ext cx="253121" cy="25312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 flipV="1">
              <a:off x="156101" y="4682266"/>
              <a:ext cx="253121" cy="25312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Oval 81"/>
          <p:cNvSpPr/>
          <p:nvPr/>
        </p:nvSpPr>
        <p:spPr>
          <a:xfrm flipV="1">
            <a:off x="1191189" y="6088673"/>
            <a:ext cx="253120" cy="2531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206001" y="5391772"/>
            <a:ext cx="253121" cy="603475"/>
            <a:chOff x="6483923" y="3307147"/>
            <a:chExt cx="329610" cy="785836"/>
          </a:xfrm>
        </p:grpSpPr>
        <p:sp>
          <p:nvSpPr>
            <p:cNvPr id="79" name="Oval 78"/>
            <p:cNvSpPr/>
            <p:nvPr/>
          </p:nvSpPr>
          <p:spPr>
            <a:xfrm flipV="1">
              <a:off x="6483923" y="3763373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6483923" y="3307147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87005" y="5733330"/>
            <a:ext cx="253121" cy="603476"/>
            <a:chOff x="7402161" y="2850919"/>
            <a:chExt cx="329610" cy="785838"/>
          </a:xfrm>
        </p:grpSpPr>
        <p:sp>
          <p:nvSpPr>
            <p:cNvPr id="77" name="Oval 76"/>
            <p:cNvSpPr/>
            <p:nvPr/>
          </p:nvSpPr>
          <p:spPr>
            <a:xfrm flipV="1">
              <a:off x="740216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7402161" y="285091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Oval 74"/>
          <p:cNvSpPr/>
          <p:nvPr/>
        </p:nvSpPr>
        <p:spPr>
          <a:xfrm flipV="1">
            <a:off x="1887005" y="5387491"/>
            <a:ext cx="253121" cy="2531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239933" y="5735863"/>
            <a:ext cx="253121" cy="603476"/>
            <a:chOff x="7830739" y="2850919"/>
            <a:chExt cx="329610" cy="785838"/>
          </a:xfrm>
        </p:grpSpPr>
        <p:sp>
          <p:nvSpPr>
            <p:cNvPr id="72" name="Oval 71"/>
            <p:cNvSpPr/>
            <p:nvPr/>
          </p:nvSpPr>
          <p:spPr>
            <a:xfrm flipV="1">
              <a:off x="7830739" y="3307147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7830739" y="285091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Oval 68"/>
          <p:cNvSpPr/>
          <p:nvPr/>
        </p:nvSpPr>
        <p:spPr>
          <a:xfrm flipV="1">
            <a:off x="2584948" y="6075634"/>
            <a:ext cx="253121" cy="253121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 flipV="1">
            <a:off x="2912974" y="6083685"/>
            <a:ext cx="253121" cy="253121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 flipV="1">
            <a:off x="2912955" y="5733329"/>
            <a:ext cx="253120" cy="253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V="1">
            <a:off x="3251145" y="6084053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 flipV="1">
            <a:off x="3251145" y="5733688"/>
            <a:ext cx="253121" cy="2531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 flipV="1">
            <a:off x="3606407" y="6088684"/>
            <a:ext cx="253121" cy="25312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flipV="1">
            <a:off x="497716" y="6086848"/>
            <a:ext cx="253121" cy="253121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855283" y="5735864"/>
            <a:ext cx="257355" cy="603475"/>
            <a:chOff x="3485811" y="2275092"/>
            <a:chExt cx="296078" cy="694278"/>
          </a:xfrm>
        </p:grpSpPr>
        <p:sp>
          <p:nvSpPr>
            <p:cNvPr id="56" name="Oval 55"/>
            <p:cNvSpPr/>
            <p:nvPr/>
          </p:nvSpPr>
          <p:spPr>
            <a:xfrm flipV="1">
              <a:off x="3490683" y="2678163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485811" y="2275092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496547" y="5391408"/>
            <a:ext cx="255457" cy="597577"/>
            <a:chOff x="495373" y="5037134"/>
            <a:chExt cx="255457" cy="597577"/>
          </a:xfrm>
        </p:grpSpPr>
        <p:sp>
          <p:nvSpPr>
            <p:cNvPr id="54" name="Oval 53"/>
            <p:cNvSpPr/>
            <p:nvPr/>
          </p:nvSpPr>
          <p:spPr>
            <a:xfrm flipV="1">
              <a:off x="495373" y="5037134"/>
              <a:ext cx="253121" cy="253121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 flipV="1">
              <a:off x="497709" y="5381590"/>
              <a:ext cx="253121" cy="253121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5" name="Oval 94"/>
          <p:cNvSpPr/>
          <p:nvPr userDrawn="1"/>
        </p:nvSpPr>
        <p:spPr>
          <a:xfrm rot="10800000" flipV="1">
            <a:off x="9011027" y="448950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ontent Placeholder 125"/>
          <p:cNvSpPr>
            <a:spLocks noGrp="1"/>
          </p:cNvSpPr>
          <p:nvPr>
            <p:ph sz="quarter" idx="38" hasCustomPrompt="1"/>
          </p:nvPr>
        </p:nvSpPr>
        <p:spPr>
          <a:xfrm>
            <a:off x="744900" y="4623535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7" name="Content Placeholder 125"/>
          <p:cNvSpPr>
            <a:spLocks noGrp="1"/>
          </p:cNvSpPr>
          <p:nvPr>
            <p:ph sz="quarter" idx="39" hasCustomPrompt="1"/>
          </p:nvPr>
        </p:nvSpPr>
        <p:spPr>
          <a:xfrm>
            <a:off x="5046657" y="4620337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</p:spTree>
    <p:extLst>
      <p:ext uri="{BB962C8B-B14F-4D97-AF65-F5344CB8AC3E}">
        <p14:creationId xmlns:p14="http://schemas.microsoft.com/office/powerpoint/2010/main" val="244964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7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ward Slides with 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11"/>
          <p:cNvSpPr>
            <a:spLocks noGrp="1"/>
          </p:cNvSpPr>
          <p:nvPr>
            <p:ph type="title"/>
          </p:nvPr>
        </p:nvSpPr>
        <p:spPr>
          <a:xfrm>
            <a:off x="147004" y="-276"/>
            <a:ext cx="6453821" cy="13949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7" name="Content Placeholder 134"/>
          <p:cNvSpPr>
            <a:spLocks noGrp="1"/>
          </p:cNvSpPr>
          <p:nvPr>
            <p:ph sz="quarter" idx="30" hasCustomPrompt="1"/>
          </p:nvPr>
        </p:nvSpPr>
        <p:spPr>
          <a:xfrm>
            <a:off x="1099888" y="1744409"/>
            <a:ext cx="7817795" cy="1247717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pPr lvl="0"/>
            <a:r>
              <a:rPr lang="en-US" dirty="0"/>
              <a:t>Award Title</a:t>
            </a:r>
          </a:p>
        </p:txBody>
      </p:sp>
      <p:sp>
        <p:nvSpPr>
          <p:cNvPr id="139" name="Content Placeholder 125"/>
          <p:cNvSpPr>
            <a:spLocks noGrp="1"/>
          </p:cNvSpPr>
          <p:nvPr>
            <p:ph sz="quarter" idx="32" hasCustomPrompt="1"/>
          </p:nvPr>
        </p:nvSpPr>
        <p:spPr>
          <a:xfrm>
            <a:off x="749668" y="3442773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3" name="Content Placeholder 125"/>
          <p:cNvSpPr>
            <a:spLocks noGrp="1"/>
          </p:cNvSpPr>
          <p:nvPr>
            <p:ph sz="quarter" idx="36" hasCustomPrompt="1"/>
          </p:nvPr>
        </p:nvSpPr>
        <p:spPr>
          <a:xfrm>
            <a:off x="5051425" y="3439575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38" name="Content Placeholder 125"/>
          <p:cNvSpPr>
            <a:spLocks noGrp="1"/>
          </p:cNvSpPr>
          <p:nvPr>
            <p:ph sz="quarter" idx="31" hasCustomPrompt="1"/>
          </p:nvPr>
        </p:nvSpPr>
        <p:spPr>
          <a:xfrm>
            <a:off x="749668" y="3842655"/>
            <a:ext cx="4259119" cy="468217"/>
          </a:xfrm>
        </p:spPr>
        <p:txBody>
          <a:bodyPr>
            <a:noAutofit/>
          </a:bodyPr>
          <a:lstStyle>
            <a:lvl1pPr algn="r">
              <a:defRPr lang="en-US" sz="2400" i="1" kern="1200" dirty="0">
                <a:solidFill>
                  <a:srgbClr val="666666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142" name="Content Placeholder 125"/>
          <p:cNvSpPr>
            <a:spLocks noGrp="1"/>
          </p:cNvSpPr>
          <p:nvPr>
            <p:ph sz="quarter" idx="35" hasCustomPrompt="1"/>
          </p:nvPr>
        </p:nvSpPr>
        <p:spPr>
          <a:xfrm>
            <a:off x="5051425" y="3839457"/>
            <a:ext cx="4898309" cy="468217"/>
          </a:xfrm>
        </p:spPr>
        <p:txBody>
          <a:bodyPr>
            <a:noAutofit/>
          </a:bodyPr>
          <a:lstStyle>
            <a:lvl1pPr algn="l">
              <a:defRPr lang="en-US" sz="2400" b="1" i="0" kern="1200" dirty="0">
                <a:solidFill>
                  <a:schemeClr val="tx1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Lead-in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3229" y="7459935"/>
            <a:ext cx="10061628" cy="312465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3229" y="6332144"/>
            <a:ext cx="5150480" cy="1843185"/>
            <a:chOff x="-3229" y="5950007"/>
            <a:chExt cx="5150480" cy="1843185"/>
          </a:xfrm>
        </p:grpSpPr>
        <p:sp>
          <p:nvSpPr>
            <p:cNvPr id="8" name="TextBox 7"/>
            <p:cNvSpPr txBox="1"/>
            <p:nvPr/>
          </p:nvSpPr>
          <p:spPr>
            <a:xfrm>
              <a:off x="-3229" y="5950007"/>
              <a:ext cx="515048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0" dirty="0">
                  <a:ln w="0"/>
                  <a:gradFill>
                    <a:gsLst>
                      <a:gs pos="21000">
                        <a:schemeClr val="accent1"/>
                      </a:gs>
                      <a:gs pos="88000">
                        <a:srgbClr val="C5C7CA"/>
                      </a:gs>
                    </a:gsLst>
                    <a:lin ang="5400000"/>
                  </a:gradFill>
                  <a:latin typeface="Proxima Nova Bl" panose="02000506030000020004" pitchFamily="50" charset="0"/>
                </a:rPr>
                <a:t>ENGLISH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39148" y="5977310"/>
              <a:ext cx="399784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200" b="1" dirty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  <a:latin typeface="Palace Script MT" panose="030303020206070C0B05" pitchFamily="66" charset="0"/>
                </a:rPr>
                <a:t>Awards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71" y="5970532"/>
              <a:ext cx="5010480" cy="280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25" cap="all" spc="80" dirty="0">
                  <a:solidFill>
                    <a:schemeClr val="accent2"/>
                  </a:solidFill>
                  <a:latin typeface="Proxima Nova Rg" panose="02000506030000020004" pitchFamily="50" charset="0"/>
                </a:rPr>
                <a:t>The Ohio State University Department of</a:t>
              </a:r>
            </a:p>
          </p:txBody>
        </p:sp>
      </p:grpSp>
      <p:sp>
        <p:nvSpPr>
          <p:cNvPr id="11" name="Oval 10"/>
          <p:cNvSpPr/>
          <p:nvPr userDrawn="1"/>
        </p:nvSpPr>
        <p:spPr>
          <a:xfrm rot="10800000" flipV="1">
            <a:off x="9015407" y="102836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 rot="10800000" flipV="1">
            <a:off x="9356685" y="101586"/>
            <a:ext cx="250962" cy="250962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10800000" flipV="1">
            <a:off x="9356688" y="448954"/>
            <a:ext cx="250962" cy="25096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 rot="10800000">
            <a:off x="9698772" y="101586"/>
            <a:ext cx="251769" cy="598327"/>
            <a:chOff x="6482863" y="4219601"/>
            <a:chExt cx="330670" cy="785836"/>
          </a:xfrm>
        </p:grpSpPr>
        <p:sp>
          <p:nvSpPr>
            <p:cNvPr id="17" name="Oval 16"/>
            <p:cNvSpPr/>
            <p:nvPr/>
          </p:nvSpPr>
          <p:spPr>
            <a:xfrm flipV="1">
              <a:off x="6482863" y="4675827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 flipV="1">
              <a:off x="6483923" y="4219601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/>
          <p:nvPr/>
        </p:nvSpPr>
        <p:spPr>
          <a:xfrm rot="10800000" flipV="1">
            <a:off x="9011027" y="796314"/>
            <a:ext cx="250962" cy="250962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 rot="10800000" flipV="1">
            <a:off x="8673321" y="101581"/>
            <a:ext cx="250962" cy="25096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 userDrawn="1"/>
        </p:nvSpPr>
        <p:spPr>
          <a:xfrm rot="10800000" flipV="1">
            <a:off x="8331234" y="101586"/>
            <a:ext cx="250962" cy="250962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 rot="10800000">
            <a:off x="9702349" y="796319"/>
            <a:ext cx="250962" cy="598327"/>
            <a:chOff x="8736821" y="2394693"/>
            <a:chExt cx="329610" cy="785836"/>
          </a:xfrm>
        </p:grpSpPr>
        <p:sp>
          <p:nvSpPr>
            <p:cNvPr id="27" name="Oval 26"/>
            <p:cNvSpPr/>
            <p:nvPr/>
          </p:nvSpPr>
          <p:spPr>
            <a:xfrm flipV="1">
              <a:off x="8736821" y="285091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8736821" y="239469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56101" y="5733333"/>
            <a:ext cx="253121" cy="603475"/>
            <a:chOff x="5134987" y="4213099"/>
            <a:chExt cx="329610" cy="785836"/>
          </a:xfrm>
        </p:grpSpPr>
        <p:sp>
          <p:nvSpPr>
            <p:cNvPr id="92" name="Oval 91"/>
            <p:cNvSpPr/>
            <p:nvPr/>
          </p:nvSpPr>
          <p:spPr>
            <a:xfrm flipV="1">
              <a:off x="5134987" y="4669325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5134987" y="4213099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52733" y="5041022"/>
            <a:ext cx="253121" cy="603477"/>
            <a:chOff x="6039085" y="1938465"/>
            <a:chExt cx="329610" cy="785838"/>
          </a:xfrm>
        </p:grpSpPr>
        <p:sp>
          <p:nvSpPr>
            <p:cNvPr id="89" name="Oval 88"/>
            <p:cNvSpPr/>
            <p:nvPr/>
          </p:nvSpPr>
          <p:spPr>
            <a:xfrm flipV="1">
              <a:off x="6039085" y="239469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039085" y="1938465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" name="Oval 85"/>
          <p:cNvSpPr/>
          <p:nvPr/>
        </p:nvSpPr>
        <p:spPr>
          <a:xfrm flipV="1">
            <a:off x="1535158" y="6088685"/>
            <a:ext cx="253121" cy="253121"/>
          </a:xfrm>
          <a:prstGeom prst="ellipse">
            <a:avLst/>
          </a:prstGeom>
          <a:solidFill>
            <a:srgbClr val="D65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 flipV="1">
            <a:off x="1548815" y="5736505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156101" y="5037134"/>
            <a:ext cx="253121" cy="603476"/>
            <a:chOff x="156101" y="4682266"/>
            <a:chExt cx="253121" cy="603476"/>
          </a:xfrm>
        </p:grpSpPr>
        <p:sp>
          <p:nvSpPr>
            <p:cNvPr id="35" name="Oval 34"/>
            <p:cNvSpPr/>
            <p:nvPr/>
          </p:nvSpPr>
          <p:spPr>
            <a:xfrm flipV="1">
              <a:off x="156101" y="5032621"/>
              <a:ext cx="253121" cy="25312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 flipV="1">
              <a:off x="156101" y="4682266"/>
              <a:ext cx="253121" cy="25312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Oval 81"/>
          <p:cNvSpPr/>
          <p:nvPr/>
        </p:nvSpPr>
        <p:spPr>
          <a:xfrm flipV="1">
            <a:off x="1191189" y="6088673"/>
            <a:ext cx="253120" cy="2531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206001" y="5391772"/>
            <a:ext cx="253121" cy="603475"/>
            <a:chOff x="6483923" y="3307147"/>
            <a:chExt cx="329610" cy="785836"/>
          </a:xfrm>
        </p:grpSpPr>
        <p:sp>
          <p:nvSpPr>
            <p:cNvPr id="79" name="Oval 78"/>
            <p:cNvSpPr/>
            <p:nvPr/>
          </p:nvSpPr>
          <p:spPr>
            <a:xfrm flipV="1">
              <a:off x="6483923" y="3763373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6483923" y="3307147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887005" y="5733330"/>
            <a:ext cx="253121" cy="603476"/>
            <a:chOff x="7402161" y="2850919"/>
            <a:chExt cx="329610" cy="785838"/>
          </a:xfrm>
        </p:grpSpPr>
        <p:sp>
          <p:nvSpPr>
            <p:cNvPr id="77" name="Oval 76"/>
            <p:cNvSpPr/>
            <p:nvPr/>
          </p:nvSpPr>
          <p:spPr>
            <a:xfrm flipV="1">
              <a:off x="7402161" y="3307147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7402161" y="285091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Oval 74"/>
          <p:cNvSpPr/>
          <p:nvPr/>
        </p:nvSpPr>
        <p:spPr>
          <a:xfrm flipV="1">
            <a:off x="1887005" y="5387491"/>
            <a:ext cx="253121" cy="2531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239933" y="5735863"/>
            <a:ext cx="253121" cy="603476"/>
            <a:chOff x="7830739" y="2850919"/>
            <a:chExt cx="329610" cy="785838"/>
          </a:xfrm>
        </p:grpSpPr>
        <p:sp>
          <p:nvSpPr>
            <p:cNvPr id="72" name="Oval 71"/>
            <p:cNvSpPr/>
            <p:nvPr/>
          </p:nvSpPr>
          <p:spPr>
            <a:xfrm flipV="1">
              <a:off x="7830739" y="3307147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7830739" y="285091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Oval 68"/>
          <p:cNvSpPr/>
          <p:nvPr/>
        </p:nvSpPr>
        <p:spPr>
          <a:xfrm flipV="1">
            <a:off x="2584948" y="6075634"/>
            <a:ext cx="253121" cy="253121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 flipV="1">
            <a:off x="2912974" y="6083685"/>
            <a:ext cx="253121" cy="253121"/>
          </a:xfrm>
          <a:prstGeom prst="ellipse">
            <a:avLst/>
          </a:prstGeom>
          <a:solidFill>
            <a:srgbClr val="851E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 flipV="1">
            <a:off x="2912955" y="5733329"/>
            <a:ext cx="253120" cy="253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 flipV="1">
            <a:off x="3251145" y="6084053"/>
            <a:ext cx="253121" cy="25312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 flipV="1">
            <a:off x="3251145" y="5733688"/>
            <a:ext cx="253121" cy="2531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 flipV="1">
            <a:off x="3606407" y="6088684"/>
            <a:ext cx="253121" cy="25312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flipV="1">
            <a:off x="497716" y="6086848"/>
            <a:ext cx="253121" cy="253121"/>
          </a:xfrm>
          <a:prstGeom prst="ellipse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855283" y="5735864"/>
            <a:ext cx="257355" cy="603475"/>
            <a:chOff x="3485811" y="2275092"/>
            <a:chExt cx="296078" cy="694278"/>
          </a:xfrm>
        </p:grpSpPr>
        <p:sp>
          <p:nvSpPr>
            <p:cNvPr id="56" name="Oval 55"/>
            <p:cNvSpPr/>
            <p:nvPr/>
          </p:nvSpPr>
          <p:spPr>
            <a:xfrm flipV="1">
              <a:off x="3490683" y="2678163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485811" y="2275092"/>
              <a:ext cx="291206" cy="29120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496547" y="5391408"/>
            <a:ext cx="255457" cy="597577"/>
            <a:chOff x="495373" y="5037134"/>
            <a:chExt cx="255457" cy="597577"/>
          </a:xfrm>
        </p:grpSpPr>
        <p:sp>
          <p:nvSpPr>
            <p:cNvPr id="54" name="Oval 53"/>
            <p:cNvSpPr/>
            <p:nvPr/>
          </p:nvSpPr>
          <p:spPr>
            <a:xfrm flipV="1">
              <a:off x="495373" y="5037134"/>
              <a:ext cx="253121" cy="253121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 flipV="1">
              <a:off x="497709" y="5381590"/>
              <a:ext cx="253121" cy="253121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5" name="Oval 94"/>
          <p:cNvSpPr/>
          <p:nvPr userDrawn="1"/>
        </p:nvSpPr>
        <p:spPr>
          <a:xfrm rot="10800000" flipV="1">
            <a:off x="9011027" y="448950"/>
            <a:ext cx="250962" cy="2509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 userDrawn="1"/>
        </p:nvSpPr>
        <p:spPr>
          <a:xfrm>
            <a:off x="7717134" y="5221856"/>
            <a:ext cx="1981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>
                <a:solidFill>
                  <a:srgbClr val="BC1212"/>
                </a:solidFill>
                <a:latin typeface="Proxima Nova Rg" panose="02000506030000020004" pitchFamily="50" charset="0"/>
              </a:rPr>
              <a:t>Presented by</a:t>
            </a:r>
          </a:p>
        </p:txBody>
      </p:sp>
      <p:sp>
        <p:nvSpPr>
          <p:cNvPr id="67" name="Content Placeholder 4"/>
          <p:cNvSpPr>
            <a:spLocks noGrp="1"/>
          </p:cNvSpPr>
          <p:nvPr>
            <p:ph sz="quarter" idx="37" hasCustomPrompt="1"/>
          </p:nvPr>
        </p:nvSpPr>
        <p:spPr>
          <a:xfrm>
            <a:off x="3810735" y="5574201"/>
            <a:ext cx="5888037" cy="412750"/>
          </a:xfrm>
        </p:spPr>
        <p:txBody>
          <a:bodyPr>
            <a:noAutofit/>
          </a:bodyPr>
          <a:lstStyle>
            <a:lvl1pPr algn="r">
              <a:defRPr sz="2400" b="1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70" name="Content Placeholder 4"/>
          <p:cNvSpPr>
            <a:spLocks noGrp="1"/>
          </p:cNvSpPr>
          <p:nvPr>
            <p:ph sz="quarter" idx="38" hasCustomPrompt="1"/>
          </p:nvPr>
        </p:nvSpPr>
        <p:spPr>
          <a:xfrm>
            <a:off x="3810735" y="5923332"/>
            <a:ext cx="5888037" cy="412750"/>
          </a:xfrm>
        </p:spPr>
        <p:txBody>
          <a:bodyPr>
            <a:noAutofit/>
          </a:bodyPr>
          <a:lstStyle>
            <a:lvl1pPr algn="r">
              <a:defRPr sz="2400" b="0" i="1">
                <a:solidFill>
                  <a:srgbClr val="666666"/>
                </a:solidFill>
              </a:defRPr>
            </a:lvl1pPr>
          </a:lstStyle>
          <a:p>
            <a:pPr lvl="0"/>
            <a:r>
              <a:rPr lang="en-US" dirty="0"/>
              <a:t>Title(s)</a:t>
            </a:r>
          </a:p>
        </p:txBody>
      </p:sp>
    </p:spTree>
    <p:extLst>
      <p:ext uri="{BB962C8B-B14F-4D97-AF65-F5344CB8AC3E}">
        <p14:creationId xmlns:p14="http://schemas.microsoft.com/office/powerpoint/2010/main" val="44343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4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4600-9865-4927-AD1C-ECDF3D18088F}" type="datetimeFigureOut">
              <a:rPr lang="en-US" smtClean="0"/>
              <a:t>6/16/25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F1F52-CADD-4D41-8C0D-CA3A44F49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9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7" y="413812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7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6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54600-9865-4927-AD1C-ECDF3D18088F}" type="datetimeFigureOut">
              <a:rPr lang="en-US" smtClean="0"/>
              <a:t>6/16/25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7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6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F1F52-CADD-4D41-8C0D-CA3A44F49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  <p:sldLayoutId id="2147483676" r:id="rId3"/>
    <p:sldLayoutId id="2147483673" r:id="rId4"/>
    <p:sldLayoutId id="2147483678" r:id="rId5"/>
    <p:sldLayoutId id="2147483675" r:id="rId6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000" b="0" kern="1200" cap="all" baseline="0">
          <a:solidFill>
            <a:srgbClr val="BC1212"/>
          </a:solidFill>
          <a:latin typeface="Proxima Nova Bl" panose="02000506030000020004" pitchFamily="50" charset="0"/>
          <a:ea typeface="+mj-ea"/>
          <a:cs typeface="+mj-cs"/>
        </a:defRPr>
      </a:lvl1pPr>
    </p:titleStyle>
    <p:bodyStyle>
      <a:lvl1pPr marL="0" indent="0" algn="ctr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None/>
        <a:defRPr sz="3080" kern="1200">
          <a:solidFill>
            <a:srgbClr val="BC1212"/>
          </a:solidFill>
          <a:latin typeface="Proxima Nova Rg" panose="02000506030000020004" pitchFamily="50" charset="0"/>
          <a:ea typeface="+mn-ea"/>
          <a:cs typeface="+mn-cs"/>
        </a:defRPr>
      </a:lvl1pPr>
      <a:lvl2pPr marL="0" indent="0" algn="r" defTabSz="102870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2400" i="1" kern="1200">
          <a:solidFill>
            <a:srgbClr val="666666"/>
          </a:solidFill>
          <a:latin typeface="Proxima Nova Rg" panose="02000506030000020004" pitchFamily="50" charset="0"/>
          <a:ea typeface="+mn-ea"/>
          <a:cs typeface="+mn-cs"/>
        </a:defRPr>
      </a:lvl2pPr>
      <a:lvl3pPr marL="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2400" b="1" kern="1200">
          <a:solidFill>
            <a:schemeClr val="tx1"/>
          </a:solidFill>
          <a:latin typeface="Proxima Nova Rg" panose="02000506030000020004" pitchFamily="50" charset="0"/>
          <a:ea typeface="+mn-ea"/>
          <a:cs typeface="+mn-cs"/>
        </a:defRPr>
      </a:lvl3pPr>
      <a:lvl4pPr marL="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None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568258"/>
            <a:ext cx="10058400" cy="1204142"/>
          </a:xfrm>
          <a:prstGeom prst="rect">
            <a:avLst/>
          </a:prstGeom>
          <a:solidFill>
            <a:srgbClr val="6EB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6138" y="5097279"/>
            <a:ext cx="5150480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50" dirty="0">
                <a:ln w="0"/>
                <a:gradFill>
                  <a:gsLst>
                    <a:gs pos="21000">
                      <a:schemeClr val="accent1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Proxima Nova Bl" panose="02000506030000020004" pitchFamily="50" charset="0"/>
              </a:rPr>
              <a:t>ENGLISH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79757" y="6906939"/>
            <a:ext cx="4657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latin typeface="Proxima Nova Rg" panose="02000506030000020004" pitchFamily="50" charset="0"/>
              </a:rPr>
              <a:t>Monday, April 25, 2016</a:t>
            </a:r>
          </a:p>
          <a:p>
            <a:pPr algn="r"/>
            <a:r>
              <a:rPr lang="en-US" sz="2400" dirty="0">
                <a:latin typeface="Proxima Nova Rg" panose="02000506030000020004" pitchFamily="50" charset="0"/>
              </a:rPr>
              <a:t>Longaberger Alumni House</a:t>
            </a:r>
          </a:p>
        </p:txBody>
      </p:sp>
      <p:sp>
        <p:nvSpPr>
          <p:cNvPr id="7" name="TextBox 6"/>
          <p:cNvSpPr txBox="1">
            <a:spLocks/>
          </p:cNvSpPr>
          <p:nvPr/>
        </p:nvSpPr>
        <p:spPr>
          <a:xfrm>
            <a:off x="3540526" y="5097286"/>
            <a:ext cx="407609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00" b="1" i="0" u="none" strike="noStrike" kern="1200" cap="none" spc="0" normalizeH="0" baseline="0" noProof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uLnTx/>
                <a:uFillTx/>
                <a:latin typeface="Palace Script MT" panose="030303020206070C0B05" pitchFamily="66" charset="0"/>
                <a:ea typeface="+mn-ea"/>
                <a:cs typeface="+mn-cs"/>
              </a:rPr>
              <a:t>Awards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27886" y="5117802"/>
            <a:ext cx="501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cap="all" spc="80" dirty="0">
                <a:solidFill>
                  <a:schemeClr val="accent2"/>
                </a:solidFill>
                <a:latin typeface="Proxima Nova Rg" panose="02000506030000020004" pitchFamily="50" charset="0"/>
              </a:rPr>
              <a:t>The Ohio State University Department of</a:t>
            </a:r>
          </a:p>
        </p:txBody>
      </p:sp>
      <p:grpSp>
        <p:nvGrpSpPr>
          <p:cNvPr id="109" name="Group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69946" y="1604864"/>
            <a:ext cx="329610" cy="3523198"/>
            <a:chOff x="3066312" y="1604864"/>
            <a:chExt cx="329610" cy="3523198"/>
          </a:xfrm>
        </p:grpSpPr>
        <p:sp>
          <p:nvSpPr>
            <p:cNvPr id="23" name="Oval 22"/>
            <p:cNvSpPr/>
            <p:nvPr/>
          </p:nvSpPr>
          <p:spPr>
            <a:xfrm flipV="1">
              <a:off x="3066312" y="4798452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flipV="1">
              <a:off x="3066312" y="4342223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flipV="1">
              <a:off x="3066312" y="3885996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66312" y="3429769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3066312" y="2973542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 flipV="1">
              <a:off x="3066312" y="2517318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 flipV="1">
              <a:off x="3066312" y="2061090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 flipV="1">
              <a:off x="3066312" y="1604864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18807" y="1148636"/>
            <a:ext cx="329610" cy="3979426"/>
            <a:chOff x="3516294" y="1148636"/>
            <a:chExt cx="329610" cy="3979426"/>
          </a:xfrm>
        </p:grpSpPr>
        <p:sp>
          <p:nvSpPr>
            <p:cNvPr id="13" name="Oval 12"/>
            <p:cNvSpPr/>
            <p:nvPr/>
          </p:nvSpPr>
          <p:spPr>
            <a:xfrm flipV="1">
              <a:off x="3516294" y="4798452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 flipV="1">
              <a:off x="3516294" y="4342223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 flipV="1">
              <a:off x="3516294" y="3885996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 flipV="1">
              <a:off x="3516294" y="3429769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 flipV="1">
              <a:off x="3516294" y="2973542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 flipV="1">
              <a:off x="3516294" y="2517318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 flipV="1">
              <a:off x="3516294" y="2061090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 flipV="1">
              <a:off x="3516294" y="1604864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flipV="1">
              <a:off x="3516294" y="1148636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16529" y="1604864"/>
            <a:ext cx="329610" cy="3523198"/>
            <a:chOff x="4417636" y="1604864"/>
            <a:chExt cx="329610" cy="3523198"/>
          </a:xfrm>
        </p:grpSpPr>
        <p:sp>
          <p:nvSpPr>
            <p:cNvPr id="11" name="Oval 10"/>
            <p:cNvSpPr/>
            <p:nvPr/>
          </p:nvSpPr>
          <p:spPr>
            <a:xfrm flipV="1">
              <a:off x="4417636" y="4798452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 flipV="1">
              <a:off x="4417636" y="4342223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flipV="1">
              <a:off x="4417636" y="3885996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 flipV="1">
              <a:off x="4417636" y="3429769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 flipV="1">
              <a:off x="4417636" y="2973542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 flipV="1">
              <a:off x="4417636" y="2517318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 flipV="1">
              <a:off x="4417636" y="2061090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 flipV="1">
              <a:off x="4417636" y="1604864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21085" y="236180"/>
            <a:ext cx="329610" cy="4891882"/>
            <a:chOff x="2621085" y="236180"/>
            <a:chExt cx="329610" cy="4891882"/>
          </a:xfrm>
        </p:grpSpPr>
        <p:sp>
          <p:nvSpPr>
            <p:cNvPr id="19" name="Oval 18"/>
            <p:cNvSpPr/>
            <p:nvPr/>
          </p:nvSpPr>
          <p:spPr>
            <a:xfrm flipV="1">
              <a:off x="2621085" y="4798452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 flipV="1">
              <a:off x="2621085" y="4342223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 flipV="1">
              <a:off x="2621085" y="3885996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 flipV="1">
              <a:off x="2621085" y="236180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 flipV="1">
              <a:off x="2621085" y="3429769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 flipV="1">
              <a:off x="2621085" y="2973542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 flipV="1">
              <a:off x="2621085" y="2517318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 flipV="1">
              <a:off x="2621085" y="2061090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 flipV="1">
              <a:off x="2621085" y="1604864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 flipV="1">
              <a:off x="2621085" y="1148636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 flipV="1">
              <a:off x="2621085" y="692410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67668" y="1148636"/>
            <a:ext cx="329610" cy="3979426"/>
            <a:chOff x="3963359" y="1148636"/>
            <a:chExt cx="329610" cy="3979426"/>
          </a:xfrm>
        </p:grpSpPr>
        <p:sp>
          <p:nvSpPr>
            <p:cNvPr id="12" name="Oval 11"/>
            <p:cNvSpPr/>
            <p:nvPr/>
          </p:nvSpPr>
          <p:spPr>
            <a:xfrm flipV="1">
              <a:off x="3963359" y="4798452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 flipV="1">
              <a:off x="3963359" y="4342223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V="1">
              <a:off x="3963359" y="3885996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 flipV="1">
              <a:off x="3963359" y="3429769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flipV="1">
              <a:off x="3963359" y="2973542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flipV="1">
              <a:off x="3963359" y="2517318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 flipV="1">
              <a:off x="3963359" y="2061090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flipV="1">
              <a:off x="3963359" y="1604864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 flipV="1">
              <a:off x="3963359" y="1148636"/>
              <a:ext cx="329610" cy="329610"/>
            </a:xfrm>
            <a:prstGeom prst="ellipse">
              <a:avLst/>
            </a:prstGeom>
            <a:solidFill>
              <a:srgbClr val="9097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65390" y="1148636"/>
            <a:ext cx="329610" cy="3979426"/>
            <a:chOff x="4871770" y="1148636"/>
            <a:chExt cx="329610" cy="3979426"/>
          </a:xfrm>
        </p:grpSpPr>
        <p:sp>
          <p:nvSpPr>
            <p:cNvPr id="10" name="Oval 9"/>
            <p:cNvSpPr/>
            <p:nvPr/>
          </p:nvSpPr>
          <p:spPr>
            <a:xfrm flipV="1">
              <a:off x="4871770" y="4798452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 flipV="1">
              <a:off x="4871770" y="434222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 flipV="1">
              <a:off x="4871770" y="3885996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 flipV="1">
              <a:off x="4871770" y="342976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 flipV="1">
              <a:off x="4871770" y="2973542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 flipV="1">
              <a:off x="4871770" y="2517318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 flipV="1">
              <a:off x="4871770" y="2061090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 flipV="1">
              <a:off x="4871770" y="1604864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 flipV="1">
              <a:off x="4871770" y="1148636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14251" y="1604864"/>
            <a:ext cx="329610" cy="3523198"/>
            <a:chOff x="5310705" y="1604864"/>
            <a:chExt cx="329610" cy="3523198"/>
          </a:xfrm>
        </p:grpSpPr>
        <p:sp>
          <p:nvSpPr>
            <p:cNvPr id="14" name="Oval 13"/>
            <p:cNvSpPr/>
            <p:nvPr/>
          </p:nvSpPr>
          <p:spPr>
            <a:xfrm flipV="1">
              <a:off x="5310705" y="4798452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 flipV="1">
              <a:off x="5310705" y="434222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5310705" y="3885996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flipV="1">
              <a:off x="5310705" y="3429769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 flipV="1">
              <a:off x="5310705" y="2973542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 flipV="1">
              <a:off x="5310705" y="2517318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 flipV="1">
              <a:off x="5310705" y="2061090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flipV="1">
              <a:off x="5310705" y="1604864"/>
              <a:ext cx="329610" cy="329610"/>
            </a:xfrm>
            <a:prstGeom prst="ellipse">
              <a:avLst/>
            </a:prstGeom>
            <a:solidFill>
              <a:srgbClr val="D658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63112" y="2061090"/>
            <a:ext cx="329610" cy="3066972"/>
            <a:chOff x="5759997" y="2061090"/>
            <a:chExt cx="329610" cy="3066972"/>
          </a:xfrm>
        </p:grpSpPr>
        <p:sp>
          <p:nvSpPr>
            <p:cNvPr id="15" name="Oval 14"/>
            <p:cNvSpPr/>
            <p:nvPr/>
          </p:nvSpPr>
          <p:spPr>
            <a:xfrm flipV="1">
              <a:off x="5759997" y="4798452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 flipV="1">
              <a:off x="5759997" y="4342223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 flipV="1">
              <a:off x="5759997" y="3885996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 flipV="1">
              <a:off x="5759997" y="3429769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 flipV="1">
              <a:off x="5759997" y="2973542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 flipV="1">
              <a:off x="5759997" y="2517318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 flipV="1">
              <a:off x="5759997" y="2061090"/>
              <a:ext cx="329610" cy="329610"/>
            </a:xfrm>
            <a:prstGeom prst="ellipse">
              <a:avLst/>
            </a:prstGeom>
            <a:solidFill>
              <a:srgbClr val="6EB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11973" y="692410"/>
            <a:ext cx="329610" cy="4435652"/>
            <a:chOff x="6213038" y="692410"/>
            <a:chExt cx="329610" cy="4435652"/>
          </a:xfrm>
        </p:grpSpPr>
        <p:sp>
          <p:nvSpPr>
            <p:cNvPr id="16" name="Oval 15"/>
            <p:cNvSpPr/>
            <p:nvPr/>
          </p:nvSpPr>
          <p:spPr>
            <a:xfrm flipV="1">
              <a:off x="6213038" y="4798452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 flipV="1">
              <a:off x="6213038" y="4342223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 flipV="1">
              <a:off x="6213038" y="3885996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flipV="1">
              <a:off x="6213038" y="3429769"/>
              <a:ext cx="329610" cy="329610"/>
            </a:xfrm>
            <a:prstGeom prst="ellipse">
              <a:avLst/>
            </a:prstGeom>
            <a:solidFill>
              <a:srgbClr val="851E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 flipV="1">
              <a:off x="6213038" y="2973542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 flipV="1">
              <a:off x="6213038" y="2517318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flipV="1">
              <a:off x="6213038" y="2061090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 flipV="1">
              <a:off x="6213038" y="1604864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 flipV="1">
              <a:off x="6213038" y="1148636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6213038" y="692410"/>
              <a:ext cx="329610" cy="32961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60834" y="2061090"/>
            <a:ext cx="329610" cy="3066972"/>
            <a:chOff x="6658581" y="2061090"/>
            <a:chExt cx="329610" cy="3066972"/>
          </a:xfrm>
        </p:grpSpPr>
        <p:sp>
          <p:nvSpPr>
            <p:cNvPr id="17" name="Oval 16"/>
            <p:cNvSpPr/>
            <p:nvPr/>
          </p:nvSpPr>
          <p:spPr>
            <a:xfrm flipV="1">
              <a:off x="6658581" y="4798452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flipV="1">
              <a:off x="6658581" y="4342223"/>
              <a:ext cx="329610" cy="329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 flipV="1">
              <a:off x="6658581" y="3885996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 flipV="1">
              <a:off x="6658581" y="3429769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 flipV="1">
              <a:off x="6658581" y="2973542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 flipV="1">
              <a:off x="6658581" y="2517318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 flipV="1">
              <a:off x="6658581" y="2061090"/>
              <a:ext cx="329610" cy="32961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109697" y="1148636"/>
            <a:ext cx="329610" cy="3979426"/>
            <a:chOff x="7109697" y="1148636"/>
            <a:chExt cx="329610" cy="3979426"/>
          </a:xfrm>
        </p:grpSpPr>
        <p:sp>
          <p:nvSpPr>
            <p:cNvPr id="9" name="Oval 8"/>
            <p:cNvSpPr/>
            <p:nvPr/>
          </p:nvSpPr>
          <p:spPr>
            <a:xfrm flipV="1">
              <a:off x="7109697" y="4798452"/>
              <a:ext cx="329610" cy="32961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 flipV="1">
              <a:off x="7109697" y="4342223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 flipV="1">
              <a:off x="7109697" y="3885996"/>
              <a:ext cx="329610" cy="32961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 flipV="1">
              <a:off x="7109697" y="3429769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 flipV="1">
              <a:off x="7109697" y="2973542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 flipV="1">
              <a:off x="7109697" y="2517318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 flipV="1">
              <a:off x="7109697" y="2061090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 flipV="1">
              <a:off x="7109697" y="1604864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 flipV="1">
              <a:off x="7109697" y="1148636"/>
              <a:ext cx="329610" cy="32961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F3DB778-1F9F-F335-29B9-272FA579C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806152" y="41727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CA30A6-0C51-4C86-5217-048C88B09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128124" y="41985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8" name="Title 27">
            <a:extLst>
              <a:ext uri="{FF2B5EF4-FFF2-40B4-BE49-F238E27FC236}">
                <a16:creationId xmlns:a16="http://schemas.microsoft.com/office/drawing/2014/main" id="{87B9CBA8-14D8-0103-3B07-701682512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693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English Department Awards</a:t>
            </a:r>
          </a:p>
        </p:txBody>
      </p:sp>
    </p:spTree>
    <p:extLst>
      <p:ext uri="{BB962C8B-B14F-4D97-AF65-F5344CB8AC3E}">
        <p14:creationId xmlns:p14="http://schemas.microsoft.com/office/powerpoint/2010/main" val="117633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93" y="669425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Teaching Excellence and Service Awards</a:t>
            </a:r>
            <a:br>
              <a:rPr lang="en-US" dirty="0"/>
            </a:br>
            <a:r>
              <a:rPr lang="en-US" dirty="0"/>
              <a:t>(Ohio State–Newark)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English Dept. Recipient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Elizabeth Weiser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30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671" y="643668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Denman Undergraduate </a:t>
            </a:r>
            <a:br>
              <a:rPr lang="en-US" dirty="0"/>
            </a:br>
            <a:r>
              <a:rPr lang="en-US" dirty="0"/>
              <a:t>Research Forum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3rd Place in Humanities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5051425" y="3439575"/>
            <a:ext cx="4551363" cy="1267981"/>
          </a:xfrm>
        </p:spPr>
        <p:txBody>
          <a:bodyPr/>
          <a:lstStyle/>
          <a:p>
            <a:r>
              <a:rPr lang="fr-CA" dirty="0"/>
              <a:t>Kaylor Montgomery</a:t>
            </a:r>
            <a:br>
              <a:rPr lang="fr-CA" b="0" dirty="0"/>
            </a:br>
            <a:r>
              <a:rPr lang="fr-CA" b="0" dirty="0"/>
              <a:t>Elizabeth Kolkovich, </a:t>
            </a:r>
            <a:r>
              <a:rPr lang="fr-CA" b="0" dirty="0" err="1"/>
              <a:t>advisor</a:t>
            </a:r>
            <a:endParaRPr lang="en-US" b="0" dirty="0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3" name="Content Placeholder 32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0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218" y="66942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Graduate Associate Teaching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/>
              <a:t>Kaitlin Clinnin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90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308" y="682304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Distinguished Diversity </a:t>
            </a:r>
            <a:br>
              <a:rPr lang="en-US" dirty="0"/>
            </a:br>
            <a:r>
              <a:rPr lang="en-US" dirty="0"/>
              <a:t>Enhancement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 err="1"/>
              <a:t>Andreá</a:t>
            </a:r>
            <a:r>
              <a:rPr lang="fr-CA" dirty="0"/>
              <a:t> Williams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96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4" y="566395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Distinguished Scholar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/>
              <a:t>Brian McHale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Content Placeholder 2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9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855" y="978518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Alumni Award </a:t>
            </a:r>
            <a:br>
              <a:rPr lang="en-US" dirty="0"/>
            </a:br>
            <a:r>
              <a:rPr lang="en-US" dirty="0"/>
              <a:t>for Distinguished Teaching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/>
              <a:t>Elizabeth Kolkovich</a:t>
            </a:r>
            <a:br>
              <a:rPr lang="fr-CA"/>
            </a:br>
            <a:r>
              <a:rPr lang="fr-CA"/>
              <a:t>Amy Shuman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Content Placeholder 2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5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976" y="100427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</a:t>
            </a:r>
            <a:r>
              <a:rPr lang="en-US" i="1" dirty="0"/>
              <a:t>Columbus Business First</a:t>
            </a:r>
            <a:r>
              <a:rPr lang="en-US" dirty="0"/>
              <a:t>’s</a:t>
            </a:r>
            <a:br>
              <a:rPr lang="en-US" dirty="0"/>
            </a:br>
            <a:r>
              <a:rPr lang="en-US" dirty="0"/>
              <a:t>40 Under Forty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/>
              <a:t>Angus Fletcher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04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945" y="566395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NDIAS Residency Fellowships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/>
              <a:t>Leslie Lockett</a:t>
            </a:r>
            <a:br>
              <a:rPr lang="fr-CA"/>
            </a:br>
            <a:r>
              <a:rPr lang="fr-CA"/>
              <a:t>Koritha Mitchell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Content Placeholder 2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70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Graduate awards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Aman</a:t>
            </a:r>
            <a:r>
              <a:rPr lang="en-US" dirty="0"/>
              <a:t> Garcha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Director, Graduate Studies</a:t>
            </a:r>
          </a:p>
        </p:txBody>
      </p:sp>
    </p:spTree>
    <p:extLst>
      <p:ext uri="{BB962C8B-B14F-4D97-AF65-F5344CB8AC3E}">
        <p14:creationId xmlns:p14="http://schemas.microsoft.com/office/powerpoint/2010/main" val="76313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Graduate awards- </a:t>
            </a:r>
            <a:r>
              <a:rPr lang="en-US" dirty="0" err="1"/>
              <a:t>Muste</a:t>
            </a:r>
            <a:r>
              <a:rPr lang="en-US" dirty="0"/>
              <a:t> Dissertation Prize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Colleen Kennedy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en-US" dirty="0"/>
              <a:t>Committee Members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b="0" dirty="0"/>
              <a:t>Chris </a:t>
            </a:r>
            <a:r>
              <a:rPr lang="en-US" b="0" dirty="0" err="1"/>
              <a:t>Highley</a:t>
            </a:r>
            <a:r>
              <a:rPr lang="en-US" b="0" dirty="0"/>
              <a:t>, chair</a:t>
            </a:r>
            <a:br>
              <a:rPr lang="en-US" b="0" dirty="0"/>
            </a:br>
            <a:r>
              <a:rPr lang="en-US" b="0" dirty="0"/>
              <a:t>Richard Dutton</a:t>
            </a:r>
            <a:br>
              <a:rPr lang="en-US" b="0" dirty="0"/>
            </a:br>
            <a:r>
              <a:rPr lang="en-US" b="0" dirty="0"/>
              <a:t>Hannibal Hamlin</a:t>
            </a:r>
          </a:p>
        </p:txBody>
      </p:sp>
    </p:spTree>
    <p:extLst>
      <p:ext uri="{BB962C8B-B14F-4D97-AF65-F5344CB8AC3E}">
        <p14:creationId xmlns:p14="http://schemas.microsoft.com/office/powerpoint/2010/main" val="374572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Welcoming Remarks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Debra Moddelmog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Chair, 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209906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Graduate awards- </a:t>
            </a:r>
            <a:r>
              <a:rPr lang="en-US" dirty="0" err="1"/>
              <a:t>Estrich</a:t>
            </a:r>
            <a:r>
              <a:rPr lang="en-US" dirty="0"/>
              <a:t> Paper Prize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Heather Frazier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en-US" dirty="0"/>
              <a:t>Nominated by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b="0" dirty="0"/>
              <a:t>Sarah Neville</a:t>
            </a:r>
          </a:p>
        </p:txBody>
      </p:sp>
    </p:spTree>
    <p:extLst>
      <p:ext uri="{BB962C8B-B14F-4D97-AF65-F5344CB8AC3E}">
        <p14:creationId xmlns:p14="http://schemas.microsoft.com/office/powerpoint/2010/main" val="245028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Graduate awards- Sacks Paper Prize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Danielle Rogner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en-US" dirty="0"/>
              <a:t>Nominated by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b="0" dirty="0"/>
              <a:t>Sean O’Sullivan</a:t>
            </a:r>
          </a:p>
        </p:txBody>
      </p:sp>
    </p:spTree>
    <p:extLst>
      <p:ext uri="{BB962C8B-B14F-4D97-AF65-F5344CB8AC3E}">
        <p14:creationId xmlns:p14="http://schemas.microsoft.com/office/powerpoint/2010/main" val="259067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762" y="15688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Graduate awards- The English Graduate Human Rights Award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Ryan Sheehan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56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Graduate Awards- Presidential Fellowships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>
          <a:xfrm>
            <a:off x="749668" y="2613432"/>
            <a:ext cx="4259119" cy="468217"/>
          </a:xfrm>
        </p:spPr>
        <p:txBody>
          <a:bodyPr/>
          <a:lstStyle/>
          <a:p>
            <a:r>
              <a:rPr lang="en-US" dirty="0"/>
              <a:t>Spring 2015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5051425" y="2610234"/>
            <a:ext cx="4898309" cy="468217"/>
          </a:xfrm>
        </p:spPr>
        <p:txBody>
          <a:bodyPr/>
          <a:lstStyle/>
          <a:p>
            <a:r>
              <a:rPr lang="en-US" dirty="0"/>
              <a:t>Jonathan Holmes</a:t>
            </a:r>
            <a:br>
              <a:rPr lang="en-US" dirty="0"/>
            </a:br>
            <a:r>
              <a:rPr lang="en-US" b="0" dirty="0"/>
              <a:t>Advisor: Luke Wilson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>
          <a:xfrm>
            <a:off x="749668" y="3413196"/>
            <a:ext cx="4259119" cy="468217"/>
          </a:xfrm>
        </p:spPr>
        <p:txBody>
          <a:bodyPr/>
          <a:lstStyle/>
          <a:p>
            <a:r>
              <a:rPr lang="en-US" dirty="0"/>
              <a:t>Autumn 2015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>
          <a:xfrm>
            <a:off x="5051425" y="3409998"/>
            <a:ext cx="4898309" cy="468217"/>
          </a:xfrm>
        </p:spPr>
        <p:txBody>
          <a:bodyPr/>
          <a:lstStyle/>
          <a:p>
            <a:r>
              <a:rPr lang="en-US" dirty="0"/>
              <a:t>Ben Novotny Owen</a:t>
            </a:r>
            <a:br>
              <a:rPr lang="en-US" dirty="0"/>
            </a:br>
            <a:r>
              <a:rPr lang="en-US" b="0" dirty="0"/>
              <a:t>Advisor: Jared Gardner</a:t>
            </a:r>
          </a:p>
          <a:p>
            <a:r>
              <a:rPr lang="en-US" dirty="0"/>
              <a:t>Kate Novotny Owen</a:t>
            </a:r>
            <a:br>
              <a:rPr lang="en-US" dirty="0"/>
            </a:br>
            <a:r>
              <a:rPr lang="en-US" b="0" dirty="0"/>
              <a:t>Advisor: Sandra Macpherson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33"/>
          </p:nvPr>
        </p:nvSpPr>
        <p:spPr>
          <a:xfrm>
            <a:off x="749668" y="5043522"/>
            <a:ext cx="4259119" cy="468217"/>
          </a:xfrm>
        </p:spPr>
        <p:txBody>
          <a:bodyPr/>
          <a:lstStyle/>
          <a:p>
            <a:r>
              <a:rPr lang="en-US" dirty="0"/>
              <a:t>Spring 2016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37"/>
          </p:nvPr>
        </p:nvSpPr>
        <p:spPr>
          <a:xfrm>
            <a:off x="5051425" y="5040324"/>
            <a:ext cx="4898309" cy="468217"/>
          </a:xfrm>
        </p:spPr>
        <p:txBody>
          <a:bodyPr/>
          <a:lstStyle/>
          <a:p>
            <a:r>
              <a:rPr lang="en-US" dirty="0"/>
              <a:t>Torsa Ghosal</a:t>
            </a:r>
            <a:br>
              <a:rPr lang="en-US" dirty="0"/>
            </a:br>
            <a:r>
              <a:rPr lang="en-US" b="0" dirty="0"/>
              <a:t>Advisor: Brian McHale</a:t>
            </a:r>
          </a:p>
        </p:txBody>
      </p:sp>
    </p:spTree>
    <p:extLst>
      <p:ext uri="{BB962C8B-B14F-4D97-AF65-F5344CB8AC3E}">
        <p14:creationId xmlns:p14="http://schemas.microsoft.com/office/powerpoint/2010/main" val="332589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Graduate Degrees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Aman</a:t>
            </a:r>
            <a:r>
              <a:rPr lang="en-US" dirty="0"/>
              <a:t> Garcha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Director, Graduate Studies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03758" y="2092348"/>
            <a:ext cx="6659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BC1212"/>
                </a:solidFill>
                <a:latin typeface="Proxima Nova Rg" panose="02000506030000020004" pitchFamily="50" charset="0"/>
              </a:rPr>
              <a:t>2015-2016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C33791-0A45-3272-76E5-1B0C6B4F87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7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Graduate Degrees</a:t>
            </a:r>
          </a:p>
        </p:txBody>
      </p:sp>
    </p:spTree>
    <p:extLst>
      <p:ext uri="{BB962C8B-B14F-4D97-AF65-F5344CB8AC3E}">
        <p14:creationId xmlns:p14="http://schemas.microsoft.com/office/powerpoint/2010/main" val="522617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of Arts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470653" y="2482154"/>
            <a:ext cx="3239630" cy="1404046"/>
          </a:xfrm>
        </p:spPr>
        <p:txBody>
          <a:bodyPr/>
          <a:lstStyle/>
          <a:p>
            <a:r>
              <a:rPr lang="en-US" dirty="0"/>
              <a:t>Ebony Bailey</a:t>
            </a:r>
          </a:p>
          <a:p>
            <a:r>
              <a:rPr lang="en-US" dirty="0"/>
              <a:t>Bethany Christiansen</a:t>
            </a:r>
          </a:p>
          <a:p>
            <a:r>
              <a:rPr lang="en-US" dirty="0"/>
              <a:t>Heather Frazier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3881363" y="2482154"/>
            <a:ext cx="2295673" cy="1404046"/>
          </a:xfrm>
        </p:spPr>
        <p:txBody>
          <a:bodyPr/>
          <a:lstStyle/>
          <a:p>
            <a:r>
              <a:rPr lang="en-US" dirty="0"/>
              <a:t>Tessa Jacobs</a:t>
            </a:r>
          </a:p>
          <a:p>
            <a:r>
              <a:rPr lang="en-US" dirty="0"/>
              <a:t>Ericka Kilgore</a:t>
            </a:r>
          </a:p>
          <a:p>
            <a:r>
              <a:rPr lang="en-US" dirty="0"/>
              <a:t>Anne Malcolm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>
          <a:xfrm>
            <a:off x="6348117" y="2482154"/>
            <a:ext cx="2954892" cy="1404046"/>
          </a:xfrm>
        </p:spPr>
        <p:txBody>
          <a:bodyPr/>
          <a:lstStyle/>
          <a:p>
            <a:r>
              <a:rPr lang="en-US" dirty="0"/>
              <a:t>Jessie Male</a:t>
            </a:r>
          </a:p>
          <a:p>
            <a:r>
              <a:rPr lang="en-US" dirty="0"/>
              <a:t>Michael Shirzadian</a:t>
            </a:r>
          </a:p>
          <a:p>
            <a:r>
              <a:rPr lang="en-US" dirty="0"/>
              <a:t>Alexandra Sterne</a:t>
            </a:r>
          </a:p>
        </p:txBody>
      </p:sp>
    </p:spTree>
    <p:extLst>
      <p:ext uri="{BB962C8B-B14F-4D97-AF65-F5344CB8AC3E}">
        <p14:creationId xmlns:p14="http://schemas.microsoft.com/office/powerpoint/2010/main" val="629435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of fine Arts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869134" y="2482154"/>
            <a:ext cx="2433412" cy="1404046"/>
          </a:xfrm>
        </p:spPr>
        <p:txBody>
          <a:bodyPr/>
          <a:lstStyle/>
          <a:p>
            <a:r>
              <a:rPr lang="en-US" dirty="0"/>
              <a:t>Chelsie Bryant</a:t>
            </a:r>
          </a:p>
          <a:p>
            <a:r>
              <a:rPr lang="en-US" dirty="0"/>
              <a:t>Gwenyth Cullen</a:t>
            </a:r>
          </a:p>
          <a:p>
            <a:r>
              <a:rPr lang="en-US" dirty="0"/>
              <a:t>Katherine Evans</a:t>
            </a:r>
          </a:p>
          <a:p>
            <a:r>
              <a:rPr lang="en-US" dirty="0"/>
              <a:t>Anne Guidry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3657840" y="2482154"/>
            <a:ext cx="2551574" cy="1404046"/>
          </a:xfrm>
        </p:spPr>
        <p:txBody>
          <a:bodyPr/>
          <a:lstStyle/>
          <a:p>
            <a:r>
              <a:rPr lang="en-US" dirty="0"/>
              <a:t>Mikko Harvey</a:t>
            </a:r>
          </a:p>
          <a:p>
            <a:r>
              <a:rPr lang="en-US" dirty="0"/>
              <a:t>Paige </a:t>
            </a:r>
            <a:r>
              <a:rPr lang="en-US" dirty="0" err="1"/>
              <a:t>Quiñones</a:t>
            </a:r>
            <a:endParaRPr lang="en-US" dirty="0"/>
          </a:p>
          <a:p>
            <a:r>
              <a:rPr lang="en-US" dirty="0"/>
              <a:t>Angela So</a:t>
            </a:r>
          </a:p>
          <a:p>
            <a:r>
              <a:rPr lang="en-US" dirty="0"/>
              <a:t>William </a:t>
            </a:r>
            <a:r>
              <a:rPr lang="en-US" dirty="0" err="1"/>
              <a:t>Versteeg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>
          <a:xfrm>
            <a:off x="6564708" y="2486922"/>
            <a:ext cx="2943695" cy="1404046"/>
          </a:xfrm>
        </p:spPr>
        <p:txBody>
          <a:bodyPr/>
          <a:lstStyle/>
          <a:p>
            <a:r>
              <a:rPr lang="en-US" dirty="0"/>
              <a:t>Caitlin Weiss</a:t>
            </a:r>
          </a:p>
          <a:p>
            <a:r>
              <a:rPr lang="en-US" dirty="0"/>
              <a:t>Alessandra Wollner</a:t>
            </a:r>
          </a:p>
          <a:p>
            <a:r>
              <a:rPr lang="en-US" dirty="0"/>
              <a:t>Nina Yun</a:t>
            </a:r>
          </a:p>
        </p:txBody>
      </p:sp>
    </p:spTree>
    <p:extLst>
      <p:ext uri="{BB962C8B-B14F-4D97-AF65-F5344CB8AC3E}">
        <p14:creationId xmlns:p14="http://schemas.microsoft.com/office/powerpoint/2010/main" val="3321452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004" y="-276"/>
            <a:ext cx="6594038" cy="1394924"/>
          </a:xfrm>
        </p:spPr>
        <p:txBody>
          <a:bodyPr/>
          <a:lstStyle/>
          <a:p>
            <a:r>
              <a:rPr lang="en-US" dirty="0"/>
              <a:t>Doctor of philosophy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869134" y="2482154"/>
            <a:ext cx="2433412" cy="1404046"/>
          </a:xfrm>
        </p:spPr>
        <p:txBody>
          <a:bodyPr/>
          <a:lstStyle/>
          <a:p>
            <a:r>
              <a:rPr lang="en-US" dirty="0"/>
              <a:t>Chase Bollig</a:t>
            </a:r>
          </a:p>
          <a:p>
            <a:r>
              <a:rPr lang="en-US" dirty="0"/>
              <a:t>Julie </a:t>
            </a:r>
            <a:r>
              <a:rPr lang="en-US" dirty="0" err="1"/>
              <a:t>Cyzewski</a:t>
            </a:r>
            <a:endParaRPr lang="en-US" dirty="0"/>
          </a:p>
          <a:p>
            <a:r>
              <a:rPr lang="en-US" dirty="0"/>
              <a:t>Kristina Garvin</a:t>
            </a:r>
          </a:p>
          <a:p>
            <a:r>
              <a:rPr lang="en-US" dirty="0"/>
              <a:t>Erica Haugtvedt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3657840" y="2482154"/>
            <a:ext cx="2551574" cy="1404046"/>
          </a:xfrm>
        </p:spPr>
        <p:txBody>
          <a:bodyPr/>
          <a:lstStyle/>
          <a:p>
            <a:r>
              <a:rPr lang="en-US" dirty="0"/>
              <a:t>Kristen Johnson</a:t>
            </a:r>
          </a:p>
          <a:p>
            <a:r>
              <a:rPr lang="en-US" dirty="0"/>
              <a:t>Colleen Kennedy</a:t>
            </a:r>
          </a:p>
          <a:p>
            <a:r>
              <a:rPr lang="en-US" dirty="0" err="1"/>
              <a:t>Wanlin</a:t>
            </a:r>
            <a:r>
              <a:rPr lang="en-US" dirty="0"/>
              <a:t> Li</a:t>
            </a:r>
          </a:p>
          <a:p>
            <a:r>
              <a:rPr lang="en-US" dirty="0"/>
              <a:t>Cassie Patterson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>
          <a:xfrm>
            <a:off x="6564708" y="2486922"/>
            <a:ext cx="2943695" cy="1404046"/>
          </a:xfrm>
        </p:spPr>
        <p:txBody>
          <a:bodyPr/>
          <a:lstStyle/>
          <a:p>
            <a:r>
              <a:rPr lang="en-US" dirty="0"/>
              <a:t>Theresa Rojas</a:t>
            </a:r>
          </a:p>
          <a:p>
            <a:r>
              <a:rPr lang="en-US" dirty="0"/>
              <a:t>Erin </a:t>
            </a:r>
            <a:r>
              <a:rPr lang="en-US" dirty="0" err="1"/>
              <a:t>Shaull</a:t>
            </a:r>
            <a:endParaRPr lang="en-US" dirty="0"/>
          </a:p>
          <a:p>
            <a:pPr defTabSz="457200"/>
            <a:r>
              <a:rPr lang="en-US" dirty="0" err="1"/>
              <a:t>Wanzheng</a:t>
            </a:r>
            <a:r>
              <a:rPr lang="en-US" dirty="0"/>
              <a:t> Michelle 	Wang</a:t>
            </a:r>
          </a:p>
        </p:txBody>
      </p:sp>
    </p:spTree>
    <p:extLst>
      <p:ext uri="{BB962C8B-B14F-4D97-AF65-F5344CB8AC3E}">
        <p14:creationId xmlns:p14="http://schemas.microsoft.com/office/powerpoint/2010/main" val="482059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English Grad. Org. </a:t>
            </a:r>
            <a:b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</a:b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Professor of the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Lou Maraj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Communications Coordinator, English Graduate Organization</a:t>
            </a:r>
          </a:p>
        </p:txBody>
      </p:sp>
    </p:spTree>
    <p:extLst>
      <p:ext uri="{BB962C8B-B14F-4D97-AF65-F5344CB8AC3E}">
        <p14:creationId xmlns:p14="http://schemas.microsoft.com/office/powerpoint/2010/main" val="1144868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629" y="87126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Staff &amp; Faculty awards- English Graduate Organization</a:t>
            </a:r>
            <a:br>
              <a:rPr lang="en-US" dirty="0"/>
            </a:br>
            <a:r>
              <a:rPr lang="en-US" dirty="0"/>
              <a:t>Professor of the Year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 err="1"/>
              <a:t>Aman</a:t>
            </a:r>
            <a:r>
              <a:rPr lang="en-US" dirty="0"/>
              <a:t> Garcha</a:t>
            </a:r>
          </a:p>
        </p:txBody>
      </p:sp>
    </p:spTree>
    <p:extLst>
      <p:ext uri="{BB962C8B-B14F-4D97-AF65-F5344CB8AC3E}">
        <p14:creationId xmlns:p14="http://schemas.microsoft.com/office/powerpoint/2010/main" val="378473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Thanks &amp; Recognition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Debra Moddelmog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Chair, 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10386052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Business &amp; Professional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Jonathan Buehl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/>
              <a:t>Director, Business &amp; Professional Writing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2BB76E-2367-AECC-59D3-E03E5815259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7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Awards in Business and Professional Writing </a:t>
            </a:r>
          </a:p>
        </p:txBody>
      </p:sp>
    </p:spTree>
    <p:extLst>
      <p:ext uri="{BB962C8B-B14F-4D97-AF65-F5344CB8AC3E}">
        <p14:creationId xmlns:p14="http://schemas.microsoft.com/office/powerpoint/2010/main" val="3630431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18" y="95983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BUSINESS &amp; PROFESSIONAL </a:t>
            </a:r>
            <a:r>
              <a:rPr lang="fr-CA" dirty="0" err="1"/>
              <a:t>wRITING</a:t>
            </a:r>
            <a:r>
              <a:rPr lang="fr-CA" dirty="0"/>
              <a:t>- The Kitty O. </a:t>
            </a:r>
            <a:r>
              <a:rPr lang="fr-CA" dirty="0" err="1"/>
              <a:t>Locker</a:t>
            </a:r>
            <a:r>
              <a:rPr lang="fr-CA" dirty="0"/>
              <a:t> </a:t>
            </a:r>
            <a:r>
              <a:rPr lang="fr-CA" dirty="0" err="1"/>
              <a:t>Undergraduate</a:t>
            </a:r>
            <a:r>
              <a:rPr lang="fr-CA" dirty="0"/>
              <a:t> Professional </a:t>
            </a:r>
            <a:r>
              <a:rPr lang="fr-CA" dirty="0" err="1"/>
              <a:t>Writing</a:t>
            </a:r>
            <a:r>
              <a:rPr lang="fr-CA" dirty="0"/>
              <a:t> Contest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>
          <a:xfrm>
            <a:off x="312418" y="3453779"/>
            <a:ext cx="3330205" cy="468217"/>
          </a:xfrm>
        </p:spPr>
        <p:txBody>
          <a:bodyPr/>
          <a:lstStyle/>
          <a:p>
            <a:r>
              <a:rPr lang="fr-CA" dirty="0"/>
              <a:t>Second Place (</a:t>
            </a:r>
            <a:r>
              <a:rPr lang="fr-CA" dirty="0" err="1"/>
              <a:t>tie</a:t>
            </a:r>
            <a:r>
              <a:rPr lang="fr-CA" dirty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6836681" y="3439575"/>
            <a:ext cx="2583087" cy="2975739"/>
          </a:xfrm>
        </p:spPr>
        <p:txBody>
          <a:bodyPr/>
          <a:lstStyle/>
          <a:p>
            <a:r>
              <a:rPr lang="fr-CA" dirty="0"/>
              <a:t>Maggie </a:t>
            </a:r>
            <a:r>
              <a:rPr lang="fr-CA" dirty="0" err="1"/>
              <a:t>Betz</a:t>
            </a:r>
            <a:br>
              <a:rPr lang="fr-CA" dirty="0"/>
            </a:br>
            <a:r>
              <a:rPr lang="fr-CA" dirty="0"/>
              <a:t>Alyssa Friedman</a:t>
            </a:r>
            <a:br>
              <a:rPr lang="fr-CA" dirty="0"/>
            </a:br>
            <a:r>
              <a:rPr lang="fr-CA" dirty="0"/>
              <a:t>Alexia Kraft</a:t>
            </a:r>
            <a:br>
              <a:rPr lang="fr-CA" dirty="0"/>
            </a:br>
            <a:r>
              <a:rPr lang="fr-CA" dirty="0"/>
              <a:t>Shana Meyer</a:t>
            </a:r>
            <a:endParaRPr lang="en-US" dirty="0"/>
          </a:p>
          <a:p>
            <a:r>
              <a:rPr lang="fr-CA" b="0" dirty="0"/>
              <a:t>Jennifer Burgess, </a:t>
            </a:r>
            <a:r>
              <a:rPr lang="fr-CA" b="0" dirty="0" err="1"/>
              <a:t>instructor</a:t>
            </a:r>
            <a:endParaRPr lang="fr-CA" b="0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36"/>
          </p:nvPr>
        </p:nvSpPr>
        <p:spPr>
          <a:xfrm>
            <a:off x="3976909" y="3410830"/>
            <a:ext cx="2569028" cy="2975739"/>
          </a:xfrm>
        </p:spPr>
        <p:txBody>
          <a:bodyPr/>
          <a:lstStyle/>
          <a:p>
            <a:r>
              <a:rPr lang="fr-CA" dirty="0"/>
              <a:t>Alex </a:t>
            </a:r>
            <a:r>
              <a:rPr lang="fr-CA" dirty="0" err="1"/>
              <a:t>Mathew</a:t>
            </a:r>
            <a:br>
              <a:rPr lang="fr-CA" dirty="0"/>
            </a:br>
            <a:r>
              <a:rPr lang="fr-CA" dirty="0"/>
              <a:t>Emma Noecker</a:t>
            </a:r>
            <a:br>
              <a:rPr lang="fr-CA" dirty="0"/>
            </a:br>
            <a:r>
              <a:rPr lang="fr-CA" dirty="0"/>
              <a:t>Alexandra Peters</a:t>
            </a:r>
            <a:br>
              <a:rPr lang="fr-CA" dirty="0"/>
            </a:br>
            <a:r>
              <a:rPr lang="fr-CA" dirty="0"/>
              <a:t>Andrea Randall</a:t>
            </a:r>
          </a:p>
          <a:p>
            <a:r>
              <a:rPr lang="fr-CA" b="0" dirty="0"/>
              <a:t>Christa Teston, </a:t>
            </a:r>
            <a:r>
              <a:rPr lang="fr-CA" b="0" dirty="0" err="1"/>
              <a:t>instructor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9523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729" y="89983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Business &amp; </a:t>
            </a:r>
            <a:r>
              <a:rPr lang="fr-CA" dirty="0" err="1"/>
              <a:t>professional</a:t>
            </a:r>
            <a:r>
              <a:rPr lang="fr-CA" dirty="0"/>
              <a:t> </a:t>
            </a:r>
            <a:r>
              <a:rPr lang="fr-CA" dirty="0" err="1"/>
              <a:t>writing</a:t>
            </a:r>
            <a:r>
              <a:rPr lang="fr-CA" dirty="0"/>
              <a:t>- The Kitty O. </a:t>
            </a:r>
            <a:r>
              <a:rPr lang="fr-CA" dirty="0" err="1"/>
              <a:t>Locker</a:t>
            </a:r>
            <a:r>
              <a:rPr lang="fr-CA" dirty="0"/>
              <a:t> </a:t>
            </a:r>
            <a:r>
              <a:rPr lang="fr-CA" dirty="0" err="1"/>
              <a:t>Undergraduate</a:t>
            </a:r>
            <a:r>
              <a:rPr lang="fr-CA" dirty="0"/>
              <a:t> Professional </a:t>
            </a:r>
            <a:r>
              <a:rPr lang="fr-CA" dirty="0" err="1"/>
              <a:t>Writing</a:t>
            </a:r>
            <a:r>
              <a:rPr lang="fr-CA" dirty="0"/>
              <a:t> Contest pt 2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First Place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 err="1"/>
              <a:t>Zaynah</a:t>
            </a:r>
            <a:r>
              <a:rPr lang="fr-CA" dirty="0"/>
              <a:t> Ahmed</a:t>
            </a:r>
            <a:br>
              <a:rPr lang="fr-CA" dirty="0"/>
            </a:br>
            <a:r>
              <a:rPr lang="fr-CA" dirty="0"/>
              <a:t>Alexa Cohen</a:t>
            </a:r>
            <a:br>
              <a:rPr lang="fr-CA" dirty="0"/>
            </a:br>
            <a:r>
              <a:rPr lang="fr-CA" dirty="0"/>
              <a:t>Molly </a:t>
            </a:r>
            <a:r>
              <a:rPr lang="fr-CA" dirty="0" err="1"/>
              <a:t>Kime</a:t>
            </a:r>
            <a:br>
              <a:rPr lang="fr-CA" dirty="0"/>
            </a:br>
            <a:r>
              <a:rPr lang="fr-CA" dirty="0"/>
              <a:t>Jared </a:t>
            </a:r>
            <a:r>
              <a:rPr lang="fr-CA" dirty="0" err="1"/>
              <a:t>McNutt</a:t>
            </a:r>
            <a:br>
              <a:rPr lang="fr-CA" dirty="0"/>
            </a:br>
            <a:r>
              <a:rPr lang="fr-CA" dirty="0"/>
              <a:t>Mitchell </a:t>
            </a:r>
            <a:r>
              <a:rPr lang="fr-CA" dirty="0" err="1"/>
              <a:t>Richert</a:t>
            </a:r>
            <a:endParaRPr lang="fr-CA" dirty="0"/>
          </a:p>
          <a:p>
            <a:r>
              <a:rPr lang="fr-CA" b="0" dirty="0"/>
              <a:t>Jennifer Burgess, </a:t>
            </a:r>
            <a:r>
              <a:rPr lang="fr-CA" b="0" dirty="0" err="1"/>
              <a:t>instructor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96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4" y="471212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Business &amp; </a:t>
            </a:r>
            <a:r>
              <a:rPr lang="fr-CA" dirty="0" err="1"/>
              <a:t>professional</a:t>
            </a:r>
            <a:r>
              <a:rPr lang="fr-CA" dirty="0"/>
              <a:t> </a:t>
            </a:r>
            <a:r>
              <a:rPr lang="fr-CA" dirty="0" err="1"/>
              <a:t>writing</a:t>
            </a:r>
            <a:r>
              <a:rPr lang="fr-CA" dirty="0"/>
              <a:t>- The Kitty O. </a:t>
            </a:r>
            <a:r>
              <a:rPr lang="fr-CA" dirty="0" err="1"/>
              <a:t>Locker</a:t>
            </a:r>
            <a:r>
              <a:rPr lang="fr-CA" dirty="0"/>
              <a:t> </a:t>
            </a:r>
            <a:r>
              <a:rPr lang="fr-CA" dirty="0" err="1"/>
              <a:t>Travel</a:t>
            </a:r>
            <a:r>
              <a:rPr lang="fr-CA" dirty="0"/>
              <a:t> Grants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 err="1"/>
              <a:t>Awardees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Jennifer Burgess</a:t>
            </a:r>
            <a:br>
              <a:rPr lang="fr-CA" dirty="0"/>
            </a:br>
            <a:r>
              <a:rPr lang="fr-CA" dirty="0" err="1"/>
              <a:t>Kaitlin</a:t>
            </a:r>
            <a:r>
              <a:rPr lang="fr-CA" dirty="0"/>
              <a:t> </a:t>
            </a:r>
            <a:r>
              <a:rPr lang="fr-CA" dirty="0" err="1"/>
              <a:t>Clinnin</a:t>
            </a:r>
            <a:br>
              <a:rPr lang="fr-CA" dirty="0"/>
            </a:br>
            <a:r>
              <a:rPr lang="fr-CA" dirty="0"/>
              <a:t>Chad Iwertz</a:t>
            </a:r>
            <a:br>
              <a:rPr lang="fr-CA" dirty="0"/>
            </a:br>
            <a:r>
              <a:rPr lang="fr-CA" dirty="0"/>
              <a:t>Sara Wilder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14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867" y="52836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Business &amp; </a:t>
            </a:r>
            <a:r>
              <a:rPr lang="fr-CA" dirty="0" err="1"/>
              <a:t>professional</a:t>
            </a:r>
            <a:r>
              <a:rPr lang="fr-CA" dirty="0"/>
              <a:t> </a:t>
            </a:r>
            <a:r>
              <a:rPr lang="fr-CA" dirty="0" err="1"/>
              <a:t>writing</a:t>
            </a:r>
            <a:r>
              <a:rPr lang="fr-CA" dirty="0"/>
              <a:t>- The Kitty O. </a:t>
            </a:r>
            <a:r>
              <a:rPr lang="fr-CA" dirty="0" err="1"/>
              <a:t>Locker</a:t>
            </a:r>
            <a:r>
              <a:rPr lang="fr-CA" dirty="0"/>
              <a:t> </a:t>
            </a:r>
            <a:r>
              <a:rPr lang="fr-CA" dirty="0" err="1"/>
              <a:t>Research</a:t>
            </a:r>
            <a:r>
              <a:rPr lang="fr-CA" dirty="0"/>
              <a:t> Grants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 err="1"/>
              <a:t>Awardees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Nora McCook</a:t>
            </a:r>
            <a:br>
              <a:rPr lang="fr-CA" dirty="0"/>
            </a:br>
            <a:r>
              <a:rPr lang="fr-CA" dirty="0" err="1"/>
              <a:t>Cate</a:t>
            </a:r>
            <a:r>
              <a:rPr lang="fr-CA" dirty="0"/>
              <a:t> St. Pierre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240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1" y="101413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Business &amp; </a:t>
            </a:r>
            <a:r>
              <a:rPr lang="fr-CA" dirty="0" err="1"/>
              <a:t>professional</a:t>
            </a:r>
            <a:r>
              <a:rPr lang="fr-CA" dirty="0"/>
              <a:t> </a:t>
            </a:r>
            <a:r>
              <a:rPr lang="fr-CA" dirty="0" err="1"/>
              <a:t>writing</a:t>
            </a:r>
            <a:r>
              <a:rPr lang="fr-CA" dirty="0"/>
              <a:t>- The Kitty O. </a:t>
            </a:r>
            <a:r>
              <a:rPr lang="fr-CA" dirty="0" err="1"/>
              <a:t>Locker</a:t>
            </a:r>
            <a:r>
              <a:rPr lang="fr-CA" dirty="0"/>
              <a:t> </a:t>
            </a:r>
            <a:r>
              <a:rPr lang="fr-CA" dirty="0" err="1"/>
              <a:t>Prize</a:t>
            </a:r>
            <a:r>
              <a:rPr lang="fr-CA" dirty="0"/>
              <a:t> for Excellence in Business Communication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 err="1"/>
              <a:t>Awardee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 err="1"/>
              <a:t>Kaitlin</a:t>
            </a:r>
            <a:r>
              <a:rPr lang="fr-CA" dirty="0"/>
              <a:t> </a:t>
            </a:r>
            <a:r>
              <a:rPr lang="fr-CA" dirty="0" err="1"/>
              <a:t>Clinnin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492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Creative writing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Michelle Herman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050220" y="4733926"/>
            <a:ext cx="4784896" cy="1212418"/>
          </a:xfrm>
        </p:spPr>
        <p:txBody>
          <a:bodyPr/>
          <a:lstStyle/>
          <a:p>
            <a:r>
              <a:rPr lang="en-US" dirty="0"/>
              <a:t>Director, Creative Writing Program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C57DE3-65AB-1406-AF50-5A5551A611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7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Awards in Creative Writing</a:t>
            </a:r>
          </a:p>
        </p:txBody>
      </p:sp>
    </p:spTree>
    <p:extLst>
      <p:ext uri="{BB962C8B-B14F-4D97-AF65-F5344CB8AC3E}">
        <p14:creationId xmlns:p14="http://schemas.microsoft.com/office/powerpoint/2010/main" val="8860843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2" y="84268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</a:t>
            </a:r>
            <a:r>
              <a:rPr lang="fr-CA" dirty="0" err="1"/>
              <a:t>Reba</a:t>
            </a:r>
            <a:r>
              <a:rPr lang="fr-CA" dirty="0"/>
              <a:t> </a:t>
            </a:r>
            <a:r>
              <a:rPr lang="fr-CA" dirty="0" err="1"/>
              <a:t>Elaine</a:t>
            </a:r>
            <a:r>
              <a:rPr lang="fr-CA" dirty="0"/>
              <a:t> Pearl Burkhardt </a:t>
            </a:r>
            <a:r>
              <a:rPr lang="fr-CA" dirty="0" err="1"/>
              <a:t>Roorbach</a:t>
            </a:r>
            <a:r>
              <a:rPr lang="fr-CA" dirty="0"/>
              <a:t> </a:t>
            </a:r>
            <a:r>
              <a:rPr lang="fr-CA" dirty="0" err="1"/>
              <a:t>Award</a:t>
            </a:r>
            <a:r>
              <a:rPr lang="fr-CA" dirty="0"/>
              <a:t> in Creative </a:t>
            </a:r>
            <a:r>
              <a:rPr lang="fr-CA" dirty="0" err="1"/>
              <a:t>Nonfiction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Lauren </a:t>
            </a:r>
            <a:r>
              <a:rPr lang="fr-CA" dirty="0" err="1"/>
              <a:t>Moliterno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500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879" y="856974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</a:t>
            </a:r>
            <a:r>
              <a:rPr lang="fr-CA" dirty="0" err="1"/>
              <a:t>Haidee</a:t>
            </a:r>
            <a:r>
              <a:rPr lang="fr-CA" dirty="0"/>
              <a:t> Forsyth Burkhardt </a:t>
            </a:r>
            <a:r>
              <a:rPr lang="fr-CA" dirty="0" err="1"/>
              <a:t>Award</a:t>
            </a:r>
            <a:r>
              <a:rPr lang="fr-CA" dirty="0"/>
              <a:t> </a:t>
            </a:r>
            <a:br>
              <a:rPr lang="fr-CA" dirty="0"/>
            </a:br>
            <a:r>
              <a:rPr lang="fr-CA" dirty="0"/>
              <a:t>in Creative </a:t>
            </a:r>
            <a:r>
              <a:rPr lang="fr-CA" dirty="0" err="1"/>
              <a:t>Nonfiction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Cade Leebron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16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542649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Jacobson Short Story </a:t>
            </a:r>
            <a:r>
              <a:rPr lang="fr-CA" dirty="0" err="1"/>
              <a:t>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First Place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Alex </a:t>
            </a:r>
            <a:r>
              <a:rPr lang="fr-CA" dirty="0" err="1"/>
              <a:t>Turissini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Second Place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Lindsey McHenry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r>
              <a:rPr lang="fr-CA" dirty="0" err="1"/>
              <a:t>Third</a:t>
            </a:r>
            <a:r>
              <a:rPr lang="fr-CA" dirty="0"/>
              <a:t> Place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fr-CA" dirty="0" err="1"/>
              <a:t>Nanki</a:t>
            </a:r>
            <a:r>
              <a:rPr lang="fr-CA" dirty="0"/>
              <a:t> Hura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r>
              <a:rPr lang="fr-CA" dirty="0" err="1"/>
              <a:t>Ivy</a:t>
            </a:r>
            <a:r>
              <a:rPr lang="fr-CA" dirty="0"/>
              <a:t> </a:t>
            </a:r>
            <a:r>
              <a:rPr lang="fr-CA" dirty="0" err="1"/>
              <a:t>Decker</a:t>
            </a:r>
            <a:br>
              <a:rPr lang="fr-CA" dirty="0"/>
            </a:br>
            <a:r>
              <a:rPr lang="fr-CA" dirty="0"/>
              <a:t>Kent </a:t>
            </a:r>
            <a:r>
              <a:rPr lang="fr-CA" dirty="0" err="1"/>
              <a:t>Grosswiler</a:t>
            </a:r>
            <a:r>
              <a:rPr lang="fr-CA" dirty="0"/>
              <a:t>, Jr.</a:t>
            </a:r>
            <a:br>
              <a:rPr lang="fr-CA" dirty="0"/>
            </a:br>
            <a:r>
              <a:rPr lang="fr-CA" dirty="0"/>
              <a:t>Emily </a:t>
            </a:r>
            <a:r>
              <a:rPr lang="fr-CA" dirty="0" err="1"/>
              <a:t>Yandel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0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27" y="174743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Thanks &amp; Recognition- Department Staff &amp; Student Workers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30"/>
          </p:nvPr>
        </p:nvSpPr>
        <p:spPr>
          <a:xfrm>
            <a:off x="1120302" y="1569667"/>
            <a:ext cx="7817795" cy="1247717"/>
          </a:xfrm>
        </p:spPr>
        <p:txBody>
          <a:bodyPr/>
          <a:lstStyle/>
          <a:p>
            <a:r>
              <a:rPr lang="en-US" dirty="0"/>
              <a:t>Department Staff &amp; Student Workers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54827" y="2998937"/>
            <a:ext cx="2547396" cy="1696832"/>
          </a:xfrm>
        </p:spPr>
        <p:txBody>
          <a:bodyPr/>
          <a:lstStyle/>
          <a:p>
            <a:pPr lvl="2"/>
            <a:r>
              <a:rPr lang="en-US" dirty="0"/>
              <a:t>Rachel Benton</a:t>
            </a:r>
            <a:br>
              <a:rPr lang="en-US" dirty="0"/>
            </a:br>
            <a:r>
              <a:rPr lang="en-US" dirty="0"/>
              <a:t>Mike Bierschenk</a:t>
            </a:r>
            <a:br>
              <a:rPr lang="en-US" dirty="0"/>
            </a:br>
            <a:r>
              <a:rPr lang="en-US" dirty="0"/>
              <a:t>Tammy Carl</a:t>
            </a:r>
            <a:br>
              <a:rPr lang="en-US" dirty="0"/>
            </a:br>
            <a:r>
              <a:rPr lang="en-US" dirty="0"/>
              <a:t>Madison Durham</a:t>
            </a:r>
            <a:br>
              <a:rPr lang="en-US" dirty="0"/>
            </a:br>
            <a:r>
              <a:rPr lang="en-US" dirty="0"/>
              <a:t>Ruth Friedman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5245631" y="2988304"/>
            <a:ext cx="2303805" cy="1711564"/>
          </a:xfrm>
        </p:spPr>
        <p:txBody>
          <a:bodyPr/>
          <a:lstStyle/>
          <a:p>
            <a:r>
              <a:rPr lang="en-US" dirty="0"/>
              <a:t>Debra Lowry</a:t>
            </a:r>
            <a:br>
              <a:rPr lang="en-US" dirty="0"/>
            </a:br>
            <a:r>
              <a:rPr lang="en-US" dirty="0"/>
              <a:t>Ryan Mitchell</a:t>
            </a:r>
            <a:br>
              <a:rPr lang="en-US" dirty="0"/>
            </a:br>
            <a:r>
              <a:rPr lang="en-US" dirty="0"/>
              <a:t>Tracee Mohler</a:t>
            </a:r>
            <a:br>
              <a:rPr lang="en-US" dirty="0"/>
            </a:br>
            <a:r>
              <a:rPr lang="en-US" dirty="0"/>
              <a:t>Emma Noecker</a:t>
            </a:r>
            <a:br>
              <a:rPr lang="en-US" dirty="0"/>
            </a:br>
            <a:r>
              <a:rPr lang="en-US" dirty="0"/>
              <a:t>Ezzat Nsouli</a:t>
            </a:r>
          </a:p>
          <a:p>
            <a:endParaRPr lang="en-US" dirty="0"/>
          </a:p>
        </p:txBody>
      </p:sp>
      <p:sp>
        <p:nvSpPr>
          <p:cNvPr id="12" name="Content Placeholder 6"/>
          <p:cNvSpPr>
            <a:spLocks noGrp="1"/>
          </p:cNvSpPr>
          <p:nvPr>
            <p:ph sz="quarter" idx="35"/>
          </p:nvPr>
        </p:nvSpPr>
        <p:spPr>
          <a:xfrm>
            <a:off x="7666075" y="2988304"/>
            <a:ext cx="2392325" cy="3677762"/>
          </a:xfrm>
        </p:spPr>
        <p:txBody>
          <a:bodyPr/>
          <a:lstStyle/>
          <a:p>
            <a:r>
              <a:rPr lang="en-US" dirty="0"/>
              <a:t>Eddie Singleton</a:t>
            </a:r>
            <a:br>
              <a:rPr lang="en-US" dirty="0"/>
            </a:br>
            <a:r>
              <a:rPr lang="en-US" dirty="0"/>
              <a:t>Kory Smith</a:t>
            </a:r>
            <a:br>
              <a:rPr lang="en-US" dirty="0"/>
            </a:br>
            <a:r>
              <a:rPr lang="en-US" dirty="0"/>
              <a:t>Amy Spears</a:t>
            </a:r>
            <a:br>
              <a:rPr lang="en-US" dirty="0"/>
            </a:br>
            <a:r>
              <a:rPr lang="en-US" dirty="0"/>
              <a:t>Pablo Tanguay</a:t>
            </a:r>
            <a:br>
              <a:rPr lang="en-US" dirty="0"/>
            </a:br>
            <a:r>
              <a:rPr lang="en-US" dirty="0"/>
              <a:t>Kristina Ward</a:t>
            </a:r>
          </a:p>
          <a:p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36"/>
          </p:nvPr>
        </p:nvSpPr>
        <p:spPr>
          <a:xfrm>
            <a:off x="2718861" y="2992404"/>
            <a:ext cx="2410132" cy="3242652"/>
          </a:xfrm>
        </p:spPr>
        <p:txBody>
          <a:bodyPr/>
          <a:lstStyle/>
          <a:p>
            <a:pPr lvl="2"/>
            <a:r>
              <a:rPr lang="en-US" dirty="0"/>
              <a:t>Kathleen Griffin</a:t>
            </a:r>
            <a:br>
              <a:rPr lang="en-US" dirty="0"/>
            </a:br>
            <a:r>
              <a:rPr lang="en-US" dirty="0"/>
              <a:t>Trish Houston</a:t>
            </a:r>
            <a:br>
              <a:rPr lang="en-US" dirty="0"/>
            </a:br>
            <a:r>
              <a:rPr lang="en-US" dirty="0"/>
              <a:t>Cecilia Johnson</a:t>
            </a:r>
            <a:br>
              <a:rPr lang="en-US" dirty="0"/>
            </a:br>
            <a:r>
              <a:rPr lang="en-US" dirty="0"/>
              <a:t>Kirby Kelly</a:t>
            </a:r>
            <a:br>
              <a:rPr lang="en-US" dirty="0"/>
            </a:br>
            <a:r>
              <a:rPr lang="en-US" dirty="0"/>
              <a:t>Wayne Lovely</a:t>
            </a:r>
          </a:p>
        </p:txBody>
      </p:sp>
    </p:spTree>
    <p:extLst>
      <p:ext uri="{BB962C8B-B14F-4D97-AF65-F5344CB8AC3E}">
        <p14:creationId xmlns:p14="http://schemas.microsoft.com/office/powerpoint/2010/main" val="41490736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029" y="64266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Gertrude Lucille Robinson </a:t>
            </a:r>
            <a:r>
              <a:rPr lang="fr-CA" dirty="0" err="1"/>
              <a:t>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First Place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Rachel Benton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Second Place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Laura </a:t>
            </a:r>
            <a:r>
              <a:rPr lang="fr-CA" dirty="0" err="1"/>
              <a:t>Esposto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fr-CA" dirty="0"/>
              <a:t>Katie </a:t>
            </a:r>
            <a:r>
              <a:rPr lang="fr-CA" dirty="0" err="1"/>
              <a:t>Catipon</a:t>
            </a:r>
            <a:br>
              <a:rPr lang="fr-CA" dirty="0"/>
            </a:br>
            <a:r>
              <a:rPr lang="fr-CA" dirty="0"/>
              <a:t>Elizabeth </a:t>
            </a:r>
            <a:r>
              <a:rPr lang="fr-CA" dirty="0" err="1"/>
              <a:t>Coyle</a:t>
            </a:r>
            <a:br>
              <a:rPr lang="fr-CA" dirty="0"/>
            </a:br>
            <a:r>
              <a:rPr lang="fr-CA" dirty="0"/>
              <a:t>Katherine Isabella</a:t>
            </a:r>
            <a:br>
              <a:rPr lang="fr-CA" dirty="0"/>
            </a:br>
            <a:r>
              <a:rPr lang="fr-CA" dirty="0"/>
              <a:t>Jessica Wong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62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16" y="371199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</a:t>
            </a:r>
            <a:r>
              <a:rPr lang="fr-CA" dirty="0" err="1"/>
              <a:t>Citino</a:t>
            </a:r>
            <a:r>
              <a:rPr lang="fr-CA" dirty="0"/>
              <a:t> </a:t>
            </a:r>
            <a:r>
              <a:rPr lang="fr-CA" dirty="0" err="1"/>
              <a:t>Undergraduate</a:t>
            </a:r>
            <a:r>
              <a:rPr lang="fr-CA" dirty="0"/>
              <a:t> </a:t>
            </a:r>
            <a:r>
              <a:rPr lang="fr-CA" dirty="0" err="1"/>
              <a:t>Poetry</a:t>
            </a:r>
            <a:r>
              <a:rPr lang="fr-CA" dirty="0"/>
              <a:t> </a:t>
            </a:r>
            <a:r>
              <a:rPr lang="fr-CA" dirty="0" err="1"/>
              <a:t>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Laura </a:t>
            </a:r>
            <a:r>
              <a:rPr lang="fr-CA" dirty="0" err="1"/>
              <a:t>Esposto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Dylan </a:t>
            </a:r>
            <a:r>
              <a:rPr lang="fr-CA" dirty="0" err="1"/>
              <a:t>Ecker</a:t>
            </a:r>
            <a:br>
              <a:rPr lang="fr-CA" dirty="0"/>
            </a:br>
            <a:r>
              <a:rPr lang="fr-CA" dirty="0"/>
              <a:t>Lauren </a:t>
            </a:r>
            <a:r>
              <a:rPr lang="fr-CA" dirty="0" err="1"/>
              <a:t>Ubbing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548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442" y="699812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</a:t>
            </a:r>
            <a:r>
              <a:rPr lang="fr-CA" dirty="0" err="1"/>
              <a:t>Academy</a:t>
            </a:r>
            <a:r>
              <a:rPr lang="fr-CA" dirty="0"/>
              <a:t> of American </a:t>
            </a:r>
            <a:r>
              <a:rPr lang="fr-CA" dirty="0" err="1"/>
              <a:t>Poets</a:t>
            </a:r>
            <a:r>
              <a:rPr lang="fr-CA" dirty="0"/>
              <a:t> </a:t>
            </a:r>
            <a:r>
              <a:rPr lang="fr-CA" dirty="0" err="1"/>
              <a:t>Award</a:t>
            </a:r>
            <a:r>
              <a:rPr lang="fr-CA" dirty="0"/>
              <a:t>/</a:t>
            </a:r>
            <a:br>
              <a:rPr lang="fr-CA" dirty="0"/>
            </a:br>
            <a:r>
              <a:rPr lang="fr-CA" dirty="0"/>
              <a:t>The Arthur </a:t>
            </a:r>
            <a:r>
              <a:rPr lang="fr-CA" dirty="0" err="1"/>
              <a:t>Rense</a:t>
            </a:r>
            <a:r>
              <a:rPr lang="fr-CA" dirty="0"/>
              <a:t> </a:t>
            </a:r>
            <a:r>
              <a:rPr lang="fr-CA" dirty="0" err="1"/>
              <a:t>Prize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Louis Maraj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 err="1"/>
              <a:t>Cait</a:t>
            </a:r>
            <a:r>
              <a:rPr lang="fr-CA" dirty="0"/>
              <a:t> Weiss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574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304" y="342624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Tara M. </a:t>
            </a:r>
            <a:r>
              <a:rPr lang="fr-CA" dirty="0" err="1"/>
              <a:t>Kroger</a:t>
            </a:r>
            <a:r>
              <a:rPr lang="fr-CA" dirty="0"/>
              <a:t> </a:t>
            </a:r>
            <a:r>
              <a:rPr lang="fr-CA" dirty="0" err="1"/>
              <a:t>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Gwen Cullen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Mallory Laurel</a:t>
            </a:r>
            <a:br>
              <a:rPr lang="fr-CA" dirty="0"/>
            </a:br>
            <a:r>
              <a:rPr lang="fr-CA" dirty="0"/>
              <a:t>Zachary Leven</a:t>
            </a:r>
            <a:br>
              <a:rPr lang="fr-CA" dirty="0"/>
            </a:br>
            <a:r>
              <a:rPr lang="fr-CA" dirty="0"/>
              <a:t>Noelle O’Reilly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963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017" y="493998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</a:t>
            </a:r>
            <a:r>
              <a:rPr lang="fr-CA" dirty="0" err="1"/>
              <a:t>Vandewater</a:t>
            </a:r>
            <a:r>
              <a:rPr lang="fr-CA" dirty="0"/>
              <a:t> </a:t>
            </a:r>
            <a:r>
              <a:rPr lang="fr-CA" dirty="0" err="1"/>
              <a:t>Poetry</a:t>
            </a:r>
            <a:r>
              <a:rPr lang="fr-CA" dirty="0"/>
              <a:t> </a:t>
            </a:r>
            <a:r>
              <a:rPr lang="fr-CA" dirty="0" err="1"/>
              <a:t>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First Place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Daniel O’Brien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Second Place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Liz Rose-Cohen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fr-CA" dirty="0" err="1"/>
              <a:t>Cait</a:t>
            </a:r>
            <a:r>
              <a:rPr lang="fr-CA" dirty="0"/>
              <a:t> Weiss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r>
              <a:rPr lang="fr-CA" dirty="0"/>
              <a:t>Honorable Mention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758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6" y="72838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Helen </a:t>
            </a:r>
            <a:r>
              <a:rPr lang="fr-CA" dirty="0" err="1"/>
              <a:t>Earnhart</a:t>
            </a:r>
            <a:r>
              <a:rPr lang="fr-CA" dirty="0"/>
              <a:t> Harley Creative </a:t>
            </a:r>
            <a:r>
              <a:rPr lang="fr-CA" dirty="0" err="1"/>
              <a:t>Writing</a:t>
            </a:r>
            <a:r>
              <a:rPr lang="fr-CA" dirty="0"/>
              <a:t> </a:t>
            </a:r>
            <a:r>
              <a:rPr lang="fr-CA" dirty="0" err="1"/>
              <a:t>Fellowship</a:t>
            </a:r>
            <a:r>
              <a:rPr lang="fr-CA" dirty="0"/>
              <a:t> in Fiction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Molly Olguin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David Bukszpan</a:t>
            </a:r>
            <a:br>
              <a:rPr lang="fr-CA" dirty="0"/>
            </a:br>
            <a:r>
              <a:rPr lang="fr-CA" dirty="0"/>
              <a:t>David Yee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180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016" y="84268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r>
              <a:rPr lang="fr-CA" dirty="0"/>
              <a:t>- Helen </a:t>
            </a:r>
            <a:r>
              <a:rPr lang="fr-CA" dirty="0" err="1"/>
              <a:t>Earnhart</a:t>
            </a:r>
            <a:r>
              <a:rPr lang="fr-CA" dirty="0"/>
              <a:t> Harley Creative </a:t>
            </a:r>
            <a:r>
              <a:rPr lang="fr-CA" dirty="0" err="1"/>
              <a:t>Writing</a:t>
            </a:r>
            <a:r>
              <a:rPr lang="fr-CA" dirty="0"/>
              <a:t> </a:t>
            </a:r>
            <a:r>
              <a:rPr lang="fr-CA" dirty="0" err="1"/>
              <a:t>Fellowship</a:t>
            </a:r>
            <a:r>
              <a:rPr lang="fr-CA" dirty="0"/>
              <a:t> in </a:t>
            </a:r>
            <a:r>
              <a:rPr lang="fr-CA" dirty="0" err="1"/>
              <a:t>Poetry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Mikko Harvey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 err="1"/>
              <a:t>Suzannah</a:t>
            </a:r>
            <a:r>
              <a:rPr lang="fr-CA" dirty="0"/>
              <a:t> </a:t>
            </a:r>
            <a:r>
              <a:rPr lang="fr-CA" dirty="0" err="1"/>
              <a:t>Showler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345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Creative </a:t>
            </a:r>
            <a:r>
              <a:rPr lang="fr-CA" dirty="0" err="1"/>
              <a:t>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fr-CA" dirty="0"/>
              <a:t>Helen </a:t>
            </a:r>
            <a:r>
              <a:rPr lang="fr-CA" dirty="0" err="1"/>
              <a:t>Earnhart</a:t>
            </a:r>
            <a:r>
              <a:rPr lang="fr-CA" dirty="0"/>
              <a:t> Harley </a:t>
            </a:r>
            <a:r>
              <a:rPr lang="fr-CA" dirty="0" err="1"/>
              <a:t>Creative</a:t>
            </a:r>
            <a:r>
              <a:rPr lang="fr-CA" dirty="0"/>
              <a:t> </a:t>
            </a:r>
            <a:r>
              <a:rPr lang="fr-CA" dirty="0" err="1"/>
              <a:t>Writing</a:t>
            </a:r>
            <a:r>
              <a:rPr lang="fr-CA" dirty="0"/>
              <a:t> </a:t>
            </a:r>
            <a:r>
              <a:rPr lang="fr-CA" dirty="0" err="1"/>
              <a:t>Fellowship</a:t>
            </a:r>
            <a:r>
              <a:rPr lang="fr-CA" dirty="0"/>
              <a:t> in </a:t>
            </a:r>
            <a:r>
              <a:rPr lang="fr-CA" dirty="0" err="1"/>
              <a:t>Creative</a:t>
            </a:r>
            <a:r>
              <a:rPr lang="fr-CA" dirty="0"/>
              <a:t> </a:t>
            </a:r>
            <a:r>
              <a:rPr lang="fr-CA" dirty="0" err="1"/>
              <a:t>Nonfiction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fr-CA" dirty="0"/>
              <a:t>Winner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Alessandra Wollner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fr-CA" dirty="0"/>
              <a:t>Honorable Mentions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fr-CA" dirty="0"/>
              <a:t>Samantha Tucker Iacovetto</a:t>
            </a:r>
            <a:br>
              <a:rPr lang="fr-CA" dirty="0"/>
            </a:br>
            <a:r>
              <a:rPr lang="fr-CA" dirty="0"/>
              <a:t>Rachel Toliver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518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79" y="285474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Creative writing- The R.L. Stine Scholarship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Laura </a:t>
            </a:r>
            <a:r>
              <a:rPr lang="en-US" dirty="0" err="1"/>
              <a:t>Esposto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047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Digital media studies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Scott DeWitt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Vice Chair for Rhetoric, Composition, &amp; Literacy</a:t>
            </a:r>
          </a:p>
          <a:p>
            <a:r>
              <a:rPr lang="fr-CA" dirty="0" err="1"/>
              <a:t>Director</a:t>
            </a:r>
            <a:r>
              <a:rPr lang="fr-CA" dirty="0"/>
              <a:t>, Digital Media </a:t>
            </a:r>
            <a:r>
              <a:rPr lang="fr-CA" dirty="0" err="1"/>
              <a:t>Studies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0B95A13-9895-E318-9569-E07AC1AFAEC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7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Awards in Digital Media Studies</a:t>
            </a:r>
          </a:p>
        </p:txBody>
      </p:sp>
    </p:spTree>
    <p:extLst>
      <p:ext uri="{BB962C8B-B14F-4D97-AF65-F5344CB8AC3E}">
        <p14:creationId xmlns:p14="http://schemas.microsoft.com/office/powerpoint/2010/main" val="160922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25" y="295938"/>
            <a:ext cx="6453821" cy="1394924"/>
          </a:xfrm>
        </p:spPr>
        <p:txBody>
          <a:bodyPr/>
          <a:lstStyle/>
          <a:p>
            <a:r>
              <a:rPr lang="en-US" dirty="0"/>
              <a:t>Thanks &amp; Recognition- Faculty Directors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36"/>
          </p:nvPr>
        </p:nvSpPr>
        <p:spPr>
          <a:xfrm>
            <a:off x="905624" y="2307280"/>
            <a:ext cx="4043446" cy="3242652"/>
          </a:xfrm>
        </p:spPr>
        <p:txBody>
          <a:bodyPr/>
          <a:lstStyle/>
          <a:p>
            <a:pPr lvl="2"/>
            <a:r>
              <a:rPr lang="en-US" dirty="0"/>
              <a:t>Scott DeWitt</a:t>
            </a:r>
            <a:br>
              <a:rPr lang="en-US" dirty="0"/>
            </a:br>
            <a:r>
              <a:rPr lang="en-US" b="0" dirty="0">
                <a:solidFill>
                  <a:srgbClr val="666666"/>
                </a:solidFill>
              </a:rPr>
              <a:t>Vice Chair for Rhetoric, Composition, and Literacy</a:t>
            </a:r>
          </a:p>
          <a:p>
            <a:pPr lvl="2"/>
            <a:r>
              <a:rPr lang="en-US" dirty="0" err="1"/>
              <a:t>Aman</a:t>
            </a:r>
            <a:r>
              <a:rPr lang="en-US" dirty="0"/>
              <a:t> Garcha</a:t>
            </a:r>
            <a:br>
              <a:rPr lang="en-US" dirty="0"/>
            </a:br>
            <a:r>
              <a:rPr lang="en-US" b="0" dirty="0">
                <a:solidFill>
                  <a:srgbClr val="666666"/>
                </a:solidFill>
              </a:rPr>
              <a:t>Director of Graduate Studies</a:t>
            </a:r>
          </a:p>
          <a:p>
            <a:pPr lvl="2"/>
            <a:r>
              <a:rPr lang="en-US" dirty="0"/>
              <a:t>Michelle Herman</a:t>
            </a:r>
            <a:br>
              <a:rPr lang="en-US" dirty="0"/>
            </a:br>
            <a:r>
              <a:rPr lang="en-US" b="0" dirty="0">
                <a:solidFill>
                  <a:srgbClr val="666666"/>
                </a:solidFill>
              </a:rPr>
              <a:t>Director of Creative Writing</a:t>
            </a:r>
          </a:p>
          <a:p>
            <a:pPr lvl="2"/>
            <a:endParaRPr lang="en-US" b="0" dirty="0">
              <a:solidFill>
                <a:srgbClr val="666666"/>
              </a:solidFill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sz="quarter" idx="36"/>
          </p:nvPr>
        </p:nvSpPr>
        <p:spPr>
          <a:xfrm>
            <a:off x="5029200" y="2301302"/>
            <a:ext cx="3976577" cy="3242652"/>
          </a:xfrm>
        </p:spPr>
        <p:txBody>
          <a:bodyPr/>
          <a:lstStyle/>
          <a:p>
            <a:pPr lvl="2"/>
            <a:r>
              <a:rPr lang="en-US" dirty="0"/>
              <a:t>Wendy Hesford</a:t>
            </a:r>
            <a:br>
              <a:rPr lang="en-US" dirty="0"/>
            </a:br>
            <a:r>
              <a:rPr lang="en-US" b="0" dirty="0">
                <a:solidFill>
                  <a:srgbClr val="666666"/>
                </a:solidFill>
              </a:rPr>
              <a:t>Vice Chair</a:t>
            </a:r>
          </a:p>
          <a:p>
            <a:pPr lvl="2"/>
            <a:r>
              <a:rPr lang="en-US" dirty="0"/>
              <a:t>Drew Jones</a:t>
            </a:r>
            <a:br>
              <a:rPr lang="en-US" b="0" dirty="0">
                <a:solidFill>
                  <a:srgbClr val="666666"/>
                </a:solidFill>
              </a:rPr>
            </a:br>
            <a:r>
              <a:rPr lang="en-US" b="0" dirty="0">
                <a:solidFill>
                  <a:srgbClr val="666666"/>
                </a:solidFill>
              </a:rPr>
              <a:t>Chair of Promotion &amp; Tenure</a:t>
            </a:r>
          </a:p>
          <a:p>
            <a:pPr lvl="2"/>
            <a:r>
              <a:rPr lang="en-US" dirty="0"/>
              <a:t>Clare Simmons</a:t>
            </a:r>
            <a:br>
              <a:rPr lang="en-US" b="0" dirty="0">
                <a:solidFill>
                  <a:srgbClr val="666666"/>
                </a:solidFill>
              </a:rPr>
            </a:br>
            <a:r>
              <a:rPr lang="en-US" b="0" dirty="0">
                <a:solidFill>
                  <a:srgbClr val="666666"/>
                </a:solidFill>
              </a:rPr>
              <a:t>Director of Undergraduate Studies</a:t>
            </a:r>
          </a:p>
        </p:txBody>
      </p:sp>
    </p:spTree>
    <p:extLst>
      <p:ext uri="{BB962C8B-B14F-4D97-AF65-F5344CB8AC3E}">
        <p14:creationId xmlns:p14="http://schemas.microsoft.com/office/powerpoint/2010/main" val="2153176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885549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Media Studies- Digital Media Prize for Outstanding Undergraduate Work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Christopher Lam</a:t>
            </a:r>
            <a:br>
              <a:rPr lang="en-US" dirty="0"/>
            </a:br>
            <a:r>
              <a:rPr lang="en-US" dirty="0"/>
              <a:t>Hunter Lepi</a:t>
            </a:r>
            <a:br>
              <a:rPr lang="en-US" dirty="0"/>
            </a:br>
            <a:r>
              <a:rPr lang="en-US" dirty="0"/>
              <a:t>Dylan O’Neill</a:t>
            </a:r>
            <a:br>
              <a:rPr lang="en-US" dirty="0"/>
            </a:br>
            <a:r>
              <a:rPr lang="en-US" dirty="0"/>
              <a:t>Matt Orr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522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304" y="72838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Media Studies- Digital Media Prize for Outstanding Graduate Work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Erin Bahl &amp; Brittany Warman</a:t>
            </a:r>
          </a:p>
          <a:p>
            <a:r>
              <a:rPr lang="en-US" dirty="0"/>
              <a:t>Sam Head &amp; Tessa Jacobs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9042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16" y="99091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Media Studies- Eric </a:t>
            </a:r>
            <a:r>
              <a:rPr lang="en-US" dirty="0" err="1"/>
              <a:t>Walborn</a:t>
            </a:r>
            <a:r>
              <a:rPr lang="en-US" dirty="0"/>
              <a:t> Award for Excellence in Digital Media and English Studies Instruction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Trey Conatser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518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First-year writing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Eddie Singleton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050220" y="4733926"/>
            <a:ext cx="4859324" cy="1212418"/>
          </a:xfrm>
        </p:spPr>
        <p:txBody>
          <a:bodyPr/>
          <a:lstStyle/>
          <a:p>
            <a:r>
              <a:rPr lang="en-US" dirty="0"/>
              <a:t>Director, First-Year Writing Program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C8787B-AFA8-20A2-26B4-81F042BEA41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1517" y="-1502305"/>
            <a:ext cx="8675370" cy="15023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Awards in First-year Writing</a:t>
            </a:r>
          </a:p>
        </p:txBody>
      </p:sp>
    </p:spTree>
    <p:extLst>
      <p:ext uri="{BB962C8B-B14F-4D97-AF65-F5344CB8AC3E}">
        <p14:creationId xmlns:p14="http://schemas.microsoft.com/office/powerpoint/2010/main" val="24423879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904" y="99091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First-year writing- The First-Year Writing Program Award for Outstanding Research Paper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Natasha Brown</a:t>
            </a:r>
            <a:br>
              <a:rPr lang="en-US" dirty="0"/>
            </a:br>
            <a:r>
              <a:rPr lang="en-US" dirty="0"/>
              <a:t>David </a:t>
            </a:r>
            <a:r>
              <a:rPr lang="en-US" dirty="0" err="1"/>
              <a:t>Fedyniak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756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904" y="699812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First-year writing- Department of English Teaching Award for First-Year Writing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Lou Maraj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8090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754" y="78553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First-year writing- Award for Excellence in Teaching </a:t>
            </a:r>
            <a:br>
              <a:rPr lang="en-US" dirty="0"/>
            </a:br>
            <a:r>
              <a:rPr lang="en-US" dirty="0"/>
              <a:t>by a First-Year GTA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Michael Shirzadian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382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A" sz="4000" b="0" i="0" u="none" strike="noStrike" kern="1200" cap="all" spc="0" normalizeH="0" baseline="0" noProof="0" dirty="0" err="1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Critel</a:t>
            </a:r>
            <a:r>
              <a:rPr kumimoji="0" lang="fr-CA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 Awards</a:t>
            </a:r>
            <a:endParaRPr kumimoji="0" lang="en-US" sz="4000" b="0" i="0" u="none" strike="noStrike" kern="1200" cap="all" spc="0" normalizeH="0" baseline="0" noProof="0" dirty="0">
              <a:ln>
                <a:noFill/>
              </a:ln>
              <a:solidFill>
                <a:srgbClr val="BC1212"/>
              </a:solidFill>
              <a:effectLst/>
              <a:uLnTx/>
              <a:uFillTx/>
              <a:latin typeface="Proxima Nova Bl" panose="02000506030000020004" pitchFamily="50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Cindy Selfe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5050220" y="4733926"/>
            <a:ext cx="5008180" cy="1212418"/>
          </a:xfrm>
        </p:spPr>
        <p:txBody>
          <a:bodyPr/>
          <a:lstStyle/>
          <a:p>
            <a:r>
              <a:rPr lang="fr-CA" dirty="0" err="1"/>
              <a:t>Humanities</a:t>
            </a:r>
            <a:r>
              <a:rPr lang="fr-CA" dirty="0"/>
              <a:t> </a:t>
            </a:r>
            <a:r>
              <a:rPr lang="fr-CA" dirty="0" err="1"/>
              <a:t>Distinguished</a:t>
            </a:r>
            <a:r>
              <a:rPr lang="fr-CA" dirty="0"/>
              <a:t> Professor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094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900" y="99091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Critel</a:t>
            </a:r>
            <a:r>
              <a:rPr lang="en-US" dirty="0"/>
              <a:t> awards- Genevieve M. </a:t>
            </a:r>
            <a:r>
              <a:rPr lang="en-US" dirty="0" err="1"/>
              <a:t>Critel</a:t>
            </a:r>
            <a:r>
              <a:rPr lang="en-US" dirty="0"/>
              <a:t> Award for Excellence in Undergraduate Composition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Drew </a:t>
            </a:r>
            <a:r>
              <a:rPr lang="en-US" dirty="0" err="1"/>
              <a:t>Begg</a:t>
            </a:r>
            <a:br>
              <a:rPr lang="en-US" dirty="0"/>
            </a:br>
            <a:r>
              <a:rPr lang="en-US" dirty="0"/>
              <a:t>Anthony Harper</a:t>
            </a:r>
            <a:br>
              <a:rPr lang="en-US" dirty="0"/>
            </a:br>
            <a:r>
              <a:rPr lang="en-US" dirty="0"/>
              <a:t>Logan Householder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16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Undergraduate awards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Clare Simmons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5050220" y="4733926"/>
            <a:ext cx="4604143" cy="1212418"/>
          </a:xfrm>
        </p:spPr>
        <p:txBody>
          <a:bodyPr/>
          <a:lstStyle/>
          <a:p>
            <a:r>
              <a:rPr lang="en-US" dirty="0"/>
              <a:t>Director, Undergraduate Studies</a:t>
            </a:r>
          </a:p>
        </p:txBody>
      </p:sp>
    </p:spTree>
    <p:extLst>
      <p:ext uri="{BB962C8B-B14F-4D97-AF65-F5344CB8AC3E}">
        <p14:creationId xmlns:p14="http://schemas.microsoft.com/office/powerpoint/2010/main" val="26399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29" y="232842"/>
            <a:ext cx="6453821" cy="1394924"/>
          </a:xfrm>
        </p:spPr>
        <p:txBody>
          <a:bodyPr/>
          <a:lstStyle/>
          <a:p>
            <a:r>
              <a:rPr lang="en-US" dirty="0"/>
              <a:t>Thanks &amp; Recognition- donors and Alumni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714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029" y="72838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Arnold and Frances Shapiro International Scholarship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>
          <a:xfrm>
            <a:off x="-1302415" y="3417983"/>
            <a:ext cx="4259119" cy="468217"/>
          </a:xfrm>
        </p:spPr>
        <p:txBody>
          <a:bodyPr/>
          <a:lstStyle/>
          <a:p>
            <a:r>
              <a:rPr lang="en-US" dirty="0"/>
              <a:t>Recipients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3243890" y="3414785"/>
            <a:ext cx="4551363" cy="468217"/>
          </a:xfrm>
        </p:spPr>
        <p:txBody>
          <a:bodyPr/>
          <a:lstStyle/>
          <a:p>
            <a:r>
              <a:rPr lang="en-US" dirty="0"/>
              <a:t>Aliyah Cohen</a:t>
            </a:r>
            <a:br>
              <a:rPr lang="en-US" dirty="0"/>
            </a:br>
            <a:r>
              <a:rPr lang="en-US" dirty="0"/>
              <a:t>Chandler French</a:t>
            </a:r>
            <a:br>
              <a:rPr lang="en-US" dirty="0"/>
            </a:br>
            <a:r>
              <a:rPr lang="en-US" dirty="0"/>
              <a:t>Sierra Hess</a:t>
            </a:r>
            <a:br>
              <a:rPr lang="en-US" dirty="0"/>
            </a:br>
            <a:r>
              <a:rPr lang="en-US" dirty="0"/>
              <a:t>Lindsey McHenry</a:t>
            </a:r>
            <a:br>
              <a:rPr lang="en-US" dirty="0"/>
            </a:br>
            <a:r>
              <a:rPr lang="en-US" dirty="0"/>
              <a:t>Connor </a:t>
            </a:r>
            <a:r>
              <a:rPr lang="en-US" dirty="0" err="1"/>
              <a:t>Poff</a:t>
            </a:r>
            <a:br>
              <a:rPr lang="en-US" dirty="0"/>
            </a:br>
            <a:r>
              <a:rPr lang="en-US" dirty="0"/>
              <a:t>Meghan Rice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4106" y="3414785"/>
            <a:ext cx="26687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1005840">
              <a:lnSpc>
                <a:spcPct val="90000"/>
              </a:lnSpc>
              <a:spcBef>
                <a:spcPts val="1100"/>
              </a:spcBef>
            </a:pPr>
            <a: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  <a:t>Bev Steele</a:t>
            </a:r>
            <a:b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</a:br>
            <a: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  <a:t>Brittany </a:t>
            </a:r>
            <a:r>
              <a:rPr lang="en-US" sz="2400" b="1" dirty="0" err="1">
                <a:solidFill>
                  <a:srgbClr val="000000"/>
                </a:solidFill>
                <a:latin typeface="Proxima Nova Rg" panose="02000506030000020004" pitchFamily="50" charset="0"/>
              </a:rPr>
              <a:t>Surgener</a:t>
            </a:r>
            <a:b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</a:br>
            <a: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  <a:t>Christina Szuch</a:t>
            </a:r>
            <a:b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</a:br>
            <a: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  <a:t>Dallas Ward</a:t>
            </a:r>
            <a:b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</a:br>
            <a:r>
              <a:rPr lang="en-US" sz="2400" b="1" dirty="0">
                <a:solidFill>
                  <a:srgbClr val="000000"/>
                </a:solidFill>
                <a:latin typeface="Proxima Nova Rg" panose="02000506030000020004" pitchFamily="50" charset="0"/>
              </a:rPr>
              <a:t>Kathryn </a:t>
            </a:r>
            <a:r>
              <a:rPr lang="en-US" sz="2400" b="1" dirty="0" err="1">
                <a:solidFill>
                  <a:srgbClr val="000000"/>
                </a:solidFill>
                <a:latin typeface="Proxima Nova Rg" panose="02000506030000020004" pitchFamily="50" charset="0"/>
              </a:rPr>
              <a:t>Wuebker</a:t>
            </a:r>
            <a:endParaRPr lang="en-US" sz="2400" b="1" dirty="0">
              <a:solidFill>
                <a:srgbClr val="000000"/>
              </a:solidFill>
              <a:latin typeface="Proxima Nova Rg" panose="02000506030000020004" pitchFamily="50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71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304" y="61408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Robert E. Reiter Prize for Critical Analysis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5051425" y="3439575"/>
            <a:ext cx="4893541" cy="799764"/>
          </a:xfrm>
        </p:spPr>
        <p:txBody>
          <a:bodyPr/>
          <a:lstStyle/>
          <a:p>
            <a:r>
              <a:rPr lang="en-US" dirty="0"/>
              <a:t>Matthew Schneider</a:t>
            </a:r>
            <a:br>
              <a:rPr lang="en-US" dirty="0"/>
            </a:br>
            <a:r>
              <a:rPr lang="en-US" b="0" dirty="0"/>
              <a:t>Instructor: Joe Ponce, English 4582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r>
              <a:rPr lang="en-US" dirty="0"/>
              <a:t>Honorable Mention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en-US" dirty="0"/>
              <a:t>Renee Shaffer</a:t>
            </a:r>
            <a:br>
              <a:rPr lang="en-US" dirty="0"/>
            </a:br>
            <a:r>
              <a:rPr lang="en-US" b="0" dirty="0"/>
              <a:t>Instructor: Sandra Macpherson, English 4590.03H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758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904" y="714099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English Undergraduate Human Rights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Julia Sabella</a:t>
            </a:r>
            <a:br>
              <a:rPr lang="en-US" dirty="0"/>
            </a:br>
            <a:r>
              <a:rPr lang="en-US" b="0" dirty="0"/>
              <a:t>Instructor: Mira Kafantaris, </a:t>
            </a:r>
            <a:br>
              <a:rPr lang="en-US" b="0" dirty="0"/>
            </a:br>
            <a:r>
              <a:rPr lang="en-US" b="0" dirty="0"/>
              <a:t>English 2367.02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960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754" y="64266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David O. Frantz Thesis Awards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5051425" y="3439575"/>
            <a:ext cx="4893541" cy="799764"/>
          </a:xfrm>
        </p:spPr>
        <p:txBody>
          <a:bodyPr/>
          <a:lstStyle/>
          <a:p>
            <a:r>
              <a:rPr lang="en-US" dirty="0"/>
              <a:t>Jonathan </a:t>
            </a:r>
            <a:r>
              <a:rPr lang="en-US" dirty="0" err="1"/>
              <a:t>Wlodarski</a:t>
            </a:r>
            <a:br>
              <a:rPr lang="en-US" dirty="0"/>
            </a:br>
            <a:r>
              <a:rPr lang="en-US" b="0" dirty="0"/>
              <a:t>Advisors: Leslie Lockett and Jonathan Burgoyne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>
          <a:xfrm>
            <a:off x="749668" y="4582788"/>
            <a:ext cx="4259119" cy="468217"/>
          </a:xfrm>
        </p:spPr>
        <p:txBody>
          <a:bodyPr/>
          <a:lstStyle/>
          <a:p>
            <a:r>
              <a:rPr lang="en-US" dirty="0"/>
              <a:t>Honorable Mentions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>
          <a:xfrm>
            <a:off x="5051425" y="4579590"/>
            <a:ext cx="4898309" cy="468217"/>
          </a:xfrm>
        </p:spPr>
        <p:txBody>
          <a:bodyPr/>
          <a:lstStyle/>
          <a:p>
            <a:r>
              <a:rPr lang="en-US" dirty="0"/>
              <a:t>Tyler Clementi</a:t>
            </a:r>
            <a:br>
              <a:rPr lang="en-US" dirty="0"/>
            </a:br>
            <a:r>
              <a:rPr lang="en-US" b="0" dirty="0"/>
              <a:t>Advisors: Scott DeWitt and </a:t>
            </a:r>
            <a:br>
              <a:rPr lang="en-US" b="0" dirty="0"/>
            </a:br>
            <a:r>
              <a:rPr lang="en-US" b="0" dirty="0"/>
              <a:t>Cindy Selfe</a:t>
            </a:r>
          </a:p>
          <a:p>
            <a:r>
              <a:rPr lang="en-US" dirty="0"/>
              <a:t>Haley Cowans</a:t>
            </a:r>
            <a:br>
              <a:rPr lang="en-US" dirty="0"/>
            </a:br>
            <a:r>
              <a:rPr lang="en-US" b="0" dirty="0"/>
              <a:t>Advisor: Karen Winstead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090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900" y="99091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Rosemarie Sena Scholarship for Excellence in English Studies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Rogan </a:t>
            </a:r>
            <a:r>
              <a:rPr lang="en-US" dirty="0" err="1"/>
              <a:t>Hoefer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5293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891" y="49978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Undergraduate awards- The Joseph V. Denney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Sarah </a:t>
            </a:r>
            <a:r>
              <a:rPr lang="en-US" dirty="0" err="1"/>
              <a:t>Houlles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en-US" dirty="0"/>
              <a:t>Nominees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dirty="0"/>
              <a:t>Ivy Decker</a:t>
            </a:r>
            <a:br>
              <a:rPr lang="en-US" dirty="0"/>
            </a:br>
            <a:r>
              <a:rPr lang="en-US" dirty="0"/>
              <a:t>Alex </a:t>
            </a:r>
            <a:r>
              <a:rPr lang="en-US" dirty="0" err="1"/>
              <a:t>DeTillio</a:t>
            </a:r>
            <a:br>
              <a:rPr lang="en-US" dirty="0"/>
            </a:br>
            <a:r>
              <a:rPr lang="en-US" dirty="0"/>
              <a:t>Samantha Finley</a:t>
            </a:r>
            <a:br>
              <a:rPr lang="en-US" dirty="0"/>
            </a:br>
            <a:r>
              <a:rPr lang="en-US" dirty="0"/>
              <a:t>Stephanie </a:t>
            </a:r>
            <a:r>
              <a:rPr lang="en-US" dirty="0" err="1"/>
              <a:t>Franer</a:t>
            </a:r>
            <a:br>
              <a:rPr lang="en-US" dirty="0"/>
            </a:br>
            <a:r>
              <a:rPr lang="en-US" dirty="0"/>
              <a:t>Molly McCarthy</a:t>
            </a:r>
            <a:br>
              <a:rPr lang="en-US" dirty="0"/>
            </a:br>
            <a:r>
              <a:rPr lang="en-US" dirty="0"/>
              <a:t>Kaylor Montgomery</a:t>
            </a:r>
            <a:br>
              <a:rPr lang="en-US" dirty="0"/>
            </a:br>
            <a:r>
              <a:rPr lang="en-US" dirty="0"/>
              <a:t>Sam </a:t>
            </a:r>
            <a:r>
              <a:rPr lang="en-US" dirty="0" err="1"/>
              <a:t>Zafris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7193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Staff &amp; Faculty Awards</a:t>
            </a:r>
          </a:p>
        </p:txBody>
      </p:sp>
    </p:spTree>
    <p:extLst>
      <p:ext uri="{BB962C8B-B14F-4D97-AF65-F5344CB8AC3E}">
        <p14:creationId xmlns:p14="http://schemas.microsoft.com/office/powerpoint/2010/main" val="36346177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32" y="515333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Staff &amp; Faculty awards- English Department </a:t>
            </a:r>
            <a:br>
              <a:rPr lang="en-US" dirty="0"/>
            </a:br>
            <a:r>
              <a:rPr lang="en-US" dirty="0"/>
              <a:t>Staff Member of the Year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Wayne Lovely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r>
              <a:rPr lang="en-US" dirty="0"/>
              <a:t>Honorable Mention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dirty="0"/>
              <a:t>Pablo Tanguay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fr-CA" dirty="0"/>
              <a:t>Debra Moddelmog</a:t>
            </a:r>
            <a:endParaRPr lang="en-US" dirty="0"/>
          </a:p>
        </p:txBody>
      </p:sp>
      <p:sp>
        <p:nvSpPr>
          <p:cNvPr id="33" name="Content Placeholder 32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fr-CA" dirty="0"/>
              <a:t>Chair, </a:t>
            </a:r>
            <a:r>
              <a:rPr lang="fr-CA" dirty="0" err="1"/>
              <a:t>Department</a:t>
            </a:r>
            <a:r>
              <a:rPr lang="fr-CA" dirty="0"/>
              <a:t> of 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8342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11" y="71392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Staff &amp; faculty awards- English Undergraduate Organization Associate Faculty of the Year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Memory Risinger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en-US" dirty="0"/>
              <a:t>Rachel Benton and Alejandra Timmins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en-US" dirty="0"/>
              <a:t>EUGO President and Outreach Chair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476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824" y="73885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Staff &amp; faculty awards- English Undergraduate Organization Professor of the Year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 dirty="0"/>
              <a:t>Karen Winstead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en-US" dirty="0"/>
              <a:t>Rachel Benton and Alejandra Timmins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en-US" dirty="0"/>
              <a:t>EUGO President and Outreach Chair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83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External awards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Debra Moddelmog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Chair, 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168061861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616" y="108798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Staff &amp; Faculty awards- The Marlene Longenecker Award </a:t>
            </a:r>
            <a:br>
              <a:rPr lang="en-US" dirty="0"/>
            </a:br>
            <a:r>
              <a:rPr lang="en-US" dirty="0"/>
              <a:t>for Teaching and Leadership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 dirty="0"/>
              <a:t>Winner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fr-CA" dirty="0"/>
              <a:t>Pranav Jani</a:t>
            </a:r>
            <a:endParaRPr lang="en-US" dirty="0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r>
              <a:rPr lang="fr-CA" dirty="0"/>
              <a:t>Debra Moddelmog</a:t>
            </a:r>
            <a:endParaRPr lang="en-US" dirty="0"/>
          </a:p>
        </p:txBody>
      </p:sp>
      <p:sp>
        <p:nvSpPr>
          <p:cNvPr id="33" name="Content Placeholder 32"/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r>
              <a:rPr lang="fr-CA" dirty="0"/>
              <a:t>Chair, </a:t>
            </a:r>
            <a:r>
              <a:rPr lang="fr-CA" dirty="0" err="1"/>
              <a:t>Department</a:t>
            </a:r>
            <a:r>
              <a:rPr lang="fr-CA" dirty="0"/>
              <a:t> of English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0507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Special recognitions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Debra Moddelmog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Chair, 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74809824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360" y="271186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Special recognitions- Faculty Retirements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2641031" y="3412280"/>
            <a:ext cx="2292480" cy="468217"/>
          </a:xfrm>
        </p:spPr>
        <p:txBody>
          <a:bodyPr/>
          <a:lstStyle/>
          <a:p>
            <a:r>
              <a:rPr lang="en-US" dirty="0"/>
              <a:t>Richard Dutton</a:t>
            </a:r>
          </a:p>
          <a:p>
            <a:r>
              <a:rPr lang="en-US" dirty="0"/>
              <a:t>Richard Green</a:t>
            </a:r>
          </a:p>
          <a:p>
            <a:r>
              <a:rPr lang="en-US" dirty="0"/>
              <a:t>Maura Heaphy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5114264" y="3417982"/>
            <a:ext cx="2604977" cy="468217"/>
          </a:xfrm>
        </p:spPr>
        <p:txBody>
          <a:bodyPr/>
          <a:lstStyle/>
          <a:p>
            <a:r>
              <a:rPr lang="en-US" dirty="0"/>
              <a:t>Andrew Hudgins</a:t>
            </a:r>
          </a:p>
          <a:p>
            <a:r>
              <a:rPr lang="en-US" dirty="0"/>
              <a:t>Barb McGovern</a:t>
            </a:r>
          </a:p>
          <a:p>
            <a:r>
              <a:rPr lang="en-US" dirty="0"/>
              <a:t>Cindy Selfe</a:t>
            </a:r>
          </a:p>
        </p:txBody>
      </p:sp>
    </p:spTree>
    <p:extLst>
      <p:ext uri="{BB962C8B-B14F-4D97-AF65-F5344CB8AC3E}">
        <p14:creationId xmlns:p14="http://schemas.microsoft.com/office/powerpoint/2010/main" val="333090189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57" y="656949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Special recognitions- Graduating Student Workers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2736728" y="3412280"/>
            <a:ext cx="2292480" cy="468217"/>
          </a:xfrm>
        </p:spPr>
        <p:txBody>
          <a:bodyPr/>
          <a:lstStyle/>
          <a:p>
            <a:r>
              <a:rPr lang="en-US" dirty="0"/>
              <a:t>Rachel Benton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5"/>
          </p:nvPr>
        </p:nvSpPr>
        <p:spPr>
          <a:xfrm>
            <a:off x="5124897" y="3417982"/>
            <a:ext cx="1881959" cy="468217"/>
          </a:xfrm>
        </p:spPr>
        <p:txBody>
          <a:bodyPr/>
          <a:lstStyle/>
          <a:p>
            <a:r>
              <a:rPr lang="en-US" dirty="0"/>
              <a:t>Ezzat Nsouli</a:t>
            </a:r>
          </a:p>
        </p:txBody>
      </p:sp>
    </p:spTree>
    <p:extLst>
      <p:ext uri="{BB962C8B-B14F-4D97-AF65-F5344CB8AC3E}">
        <p14:creationId xmlns:p14="http://schemas.microsoft.com/office/powerpoint/2010/main" val="39346078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04" y="985562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Special recognitions- Outgoing Vice Chair for Rhetoric, Composition, and Literacy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4049713" y="3439575"/>
            <a:ext cx="1958975" cy="468217"/>
          </a:xfrm>
        </p:spPr>
        <p:txBody>
          <a:bodyPr/>
          <a:lstStyle/>
          <a:p>
            <a:r>
              <a:rPr lang="en-US" dirty="0"/>
              <a:t>Scott DeWitt</a:t>
            </a:r>
          </a:p>
        </p:txBody>
      </p:sp>
    </p:spTree>
    <p:extLst>
      <p:ext uri="{BB962C8B-B14F-4D97-AF65-F5344CB8AC3E}">
        <p14:creationId xmlns:p14="http://schemas.microsoft.com/office/powerpoint/2010/main" val="112921939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526" y="642661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Special recognitions- Outgoing Director of Creative Writing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>
          <a:xfrm>
            <a:off x="3754437" y="3439575"/>
            <a:ext cx="2551113" cy="468217"/>
          </a:xfrm>
        </p:spPr>
        <p:txBody>
          <a:bodyPr/>
          <a:lstStyle/>
          <a:p>
            <a:r>
              <a:rPr lang="en-US" dirty="0"/>
              <a:t>Michelle Herman</a:t>
            </a:r>
          </a:p>
        </p:txBody>
      </p:sp>
    </p:spTree>
    <p:extLst>
      <p:ext uri="{BB962C8B-B14F-4D97-AF65-F5344CB8AC3E}">
        <p14:creationId xmlns:p14="http://schemas.microsoft.com/office/powerpoint/2010/main" val="188472620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title" idx="4294967295"/>
          </p:nvPr>
        </p:nvSpPr>
        <p:spPr>
          <a:xfrm>
            <a:off x="1703388" y="2554288"/>
            <a:ext cx="6659562" cy="11445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all" spc="0" normalizeH="0" baseline="0" noProof="0" dirty="0">
                <a:ln>
                  <a:noFill/>
                </a:ln>
                <a:solidFill>
                  <a:srgbClr val="BC1212"/>
                </a:solidFill>
                <a:effectLst/>
                <a:uLnTx/>
                <a:uFillTx/>
                <a:latin typeface="Proxima Nova Bl" panose="02000506030000020004" pitchFamily="50" charset="0"/>
                <a:ea typeface="+mn-ea"/>
                <a:cs typeface="+mn-cs"/>
              </a:rPr>
              <a:t>Closing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Debra Moddelmog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Chair, Department of English</a:t>
            </a:r>
          </a:p>
        </p:txBody>
      </p:sp>
    </p:spTree>
    <p:extLst>
      <p:ext uri="{BB962C8B-B14F-4D97-AF65-F5344CB8AC3E}">
        <p14:creationId xmlns:p14="http://schemas.microsoft.com/office/powerpoint/2010/main" val="303944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035" y="1147248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awards-Ronald and Deborah Ratner Distinguished Teaching Award in Arts and Humanities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/>
              <a:t>Wendy Hesford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Content Placeholder 34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Content Placeholder 36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2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92" y="772457"/>
            <a:ext cx="6453821" cy="1394924"/>
          </a:xfrm>
        </p:spPr>
        <p:txBody>
          <a:bodyPr>
            <a:normAutofit fontScale="90000"/>
          </a:bodyPr>
          <a:lstStyle/>
          <a:p>
            <a:r>
              <a:rPr lang="en-US" dirty="0"/>
              <a:t>External awards- Arts &amp; Humanities </a:t>
            </a:r>
            <a:br>
              <a:rPr lang="en-US" dirty="0"/>
            </a:br>
            <a:r>
              <a:rPr lang="en-US" dirty="0"/>
              <a:t>Diversity Enhancement Award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r>
              <a:rPr lang="en-US"/>
              <a:t>English Dept. Recipient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r>
              <a:rPr lang="en-US"/>
              <a:t>Andre</a:t>
            </a:r>
            <a:r>
              <a:rPr lang="fr-CA"/>
              <a:t>á Williams</a:t>
            </a:r>
            <a:endParaRPr lang="en-US" dirty="0"/>
          </a:p>
        </p:txBody>
      </p:sp>
      <p:sp>
        <p:nvSpPr>
          <p:cNvPr id="25" name="Content Placeholder 24"/>
          <p:cNvSpPr>
            <a:spLocks noGrp="1"/>
          </p:cNvSpPr>
          <p:nvPr>
            <p:ph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1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SU Branding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BB0000"/>
      </a:accent1>
      <a:accent2>
        <a:srgbClr val="666666"/>
      </a:accent2>
      <a:accent3>
        <a:srgbClr val="442369"/>
      </a:accent3>
      <a:accent4>
        <a:srgbClr val="92B0D7"/>
      </a:accent4>
      <a:accent5>
        <a:srgbClr val="D4DF48"/>
      </a:accent5>
      <a:accent6>
        <a:srgbClr val="26686D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15039</TotalTime>
  <Words>1596</Words>
  <Application>Microsoft Macintosh PowerPoint</Application>
  <PresentationFormat>Custom</PresentationFormat>
  <Paragraphs>395</Paragraphs>
  <Slides>76</Slides>
  <Notes>66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83" baseType="lpstr">
      <vt:lpstr>Aptos</vt:lpstr>
      <vt:lpstr>Arial</vt:lpstr>
      <vt:lpstr>Calibri</vt:lpstr>
      <vt:lpstr>Palace Script MT</vt:lpstr>
      <vt:lpstr>Proxima Nova Bl</vt:lpstr>
      <vt:lpstr>Proxima Nova Rg</vt:lpstr>
      <vt:lpstr>Office Theme</vt:lpstr>
      <vt:lpstr>English Department Awards</vt:lpstr>
      <vt:lpstr>Welcoming Remarks</vt:lpstr>
      <vt:lpstr>Thanks &amp; Recognition</vt:lpstr>
      <vt:lpstr>Thanks &amp; Recognition- Department Staff &amp; Student Workers</vt:lpstr>
      <vt:lpstr>Thanks &amp; Recognition- Faculty Directors</vt:lpstr>
      <vt:lpstr>Thanks &amp; Recognition- donors and Alumni </vt:lpstr>
      <vt:lpstr>External awards</vt:lpstr>
      <vt:lpstr>External awards-Ronald and Deborah Ratner Distinguished Teaching Award in Arts and Humanities </vt:lpstr>
      <vt:lpstr>External awards- Arts &amp; Humanities  Diversity Enhancement Award </vt:lpstr>
      <vt:lpstr>External awards- Teaching Excellence and Service Awards (Ohio State–Newark)</vt:lpstr>
      <vt:lpstr>External awards- Denman Undergraduate  Research Forum  </vt:lpstr>
      <vt:lpstr>External awards- Graduate Associate Teaching Award </vt:lpstr>
      <vt:lpstr>External awards- Distinguished Diversity  Enhancement Award </vt:lpstr>
      <vt:lpstr>External awards- Distinguished Scholar Award </vt:lpstr>
      <vt:lpstr>External awards- Alumni Award  for Distinguished Teaching </vt:lpstr>
      <vt:lpstr>External awards- Columbus Business First’s 40 Under Forty </vt:lpstr>
      <vt:lpstr>External awards- NDIAS Residency Fellowships </vt:lpstr>
      <vt:lpstr>Graduate awards</vt:lpstr>
      <vt:lpstr>Graduate awards- Muste Dissertation Prize</vt:lpstr>
      <vt:lpstr>Graduate awards- Estrich Paper Prize</vt:lpstr>
      <vt:lpstr>Graduate awards- Sacks Paper Prize</vt:lpstr>
      <vt:lpstr>Graduate awards- The English Graduate Human Rights Award</vt:lpstr>
      <vt:lpstr>Graduate Awards- Presidential Fellowships</vt:lpstr>
      <vt:lpstr>Graduate Degrees</vt:lpstr>
      <vt:lpstr>Master of Arts</vt:lpstr>
      <vt:lpstr>Master of fine Arts</vt:lpstr>
      <vt:lpstr>Doctor of philosophy</vt:lpstr>
      <vt:lpstr>English Grad. Org.  Professor of the Year</vt:lpstr>
      <vt:lpstr>Staff &amp; Faculty awards- English Graduate Organization Professor of the Year </vt:lpstr>
      <vt:lpstr>Awards in Business and Professional Writing </vt:lpstr>
      <vt:lpstr>BUSINESS &amp; PROFESSIONAL wRITING- The Kitty O. Locker Undergraduate Professional Writing Contest </vt:lpstr>
      <vt:lpstr>Business &amp; professional writing- The Kitty O. Locker Undergraduate Professional Writing Contest pt 2 </vt:lpstr>
      <vt:lpstr>Business &amp; professional writing- The Kitty O. Locker Travel Grants </vt:lpstr>
      <vt:lpstr>Business &amp; professional writing- The Kitty O. Locker Research Grants </vt:lpstr>
      <vt:lpstr>Business &amp; professional writing- The Kitty O. Locker Prize for Excellence in Business Communication </vt:lpstr>
      <vt:lpstr>Awards in Creative Writing</vt:lpstr>
      <vt:lpstr>Creative writing- Reba Elaine Pearl Burkhardt Roorbach Award in Creative Nonfiction </vt:lpstr>
      <vt:lpstr>Creative writing- Haidee Forsyth Burkhardt Award  in Creative Nonfiction </vt:lpstr>
      <vt:lpstr>Creative writing- Jacobson Short Story Award </vt:lpstr>
      <vt:lpstr>Creative writing- Gertrude Lucille Robinson Award </vt:lpstr>
      <vt:lpstr>Creative writing- Citino Undergraduate Poetry Award </vt:lpstr>
      <vt:lpstr>Creative writing- Academy of American Poets Award/ The Arthur Rense Prize </vt:lpstr>
      <vt:lpstr>Creative writing- Tara M. Kroger Award </vt:lpstr>
      <vt:lpstr>Creative writing- Vandewater Poetry Award </vt:lpstr>
      <vt:lpstr>Creative writing- Helen Earnhart Harley Creative Writing Fellowship in Fiction </vt:lpstr>
      <vt:lpstr>Creative writing- Helen Earnhart Harley Creative Writing Fellowship in Poetry </vt:lpstr>
      <vt:lpstr>Creative writing</vt:lpstr>
      <vt:lpstr>Creative writing- The R.L. Stine Scholarship </vt:lpstr>
      <vt:lpstr>Awards in Digital Media Studies</vt:lpstr>
      <vt:lpstr>Digital Media Studies- Digital Media Prize for Outstanding Undergraduate Work </vt:lpstr>
      <vt:lpstr>Digital Media Studies- Digital Media Prize for Outstanding Graduate Work </vt:lpstr>
      <vt:lpstr>Digital Media Studies- Eric Walborn Award for Excellence in Digital Media and English Studies Instruction </vt:lpstr>
      <vt:lpstr>Awards in First-year Writing</vt:lpstr>
      <vt:lpstr>First-year writing- The First-Year Writing Program Award for Outstanding Research Paper  </vt:lpstr>
      <vt:lpstr>First-year writing- Department of English Teaching Award for First-Year Writing </vt:lpstr>
      <vt:lpstr>First-year writing- Award for Excellence in Teaching  by a First-Year GTA </vt:lpstr>
      <vt:lpstr>Critel Awards</vt:lpstr>
      <vt:lpstr>Critel awards- Genevieve M. Critel Award for Excellence in Undergraduate Composition </vt:lpstr>
      <vt:lpstr>Undergraduate awards</vt:lpstr>
      <vt:lpstr>Undergraduate awards- The Arnold and Frances Shapiro International Scholarship </vt:lpstr>
      <vt:lpstr>Undergraduate awards- The Robert E. Reiter Prize for Critical Analysis </vt:lpstr>
      <vt:lpstr>Undergraduate awards- The English Undergraduate Human Rights Award </vt:lpstr>
      <vt:lpstr>Undergraduate awards- The David O. Frantz Thesis Awards </vt:lpstr>
      <vt:lpstr>Undergraduate awards- The Rosemarie Sena Scholarship for Excellence in English Studies </vt:lpstr>
      <vt:lpstr>Undergraduate awards- The Joseph V. Denney Award </vt:lpstr>
      <vt:lpstr>Staff &amp; Faculty Awards</vt:lpstr>
      <vt:lpstr>Staff &amp; Faculty awards- English Department  Staff Member of the Year </vt:lpstr>
      <vt:lpstr>Staff &amp; faculty awards- English Undergraduate Organization Associate Faculty of the Year </vt:lpstr>
      <vt:lpstr>Staff &amp; faculty awards- English Undergraduate Organization Professor of the Year </vt:lpstr>
      <vt:lpstr>Staff &amp; Faculty awards- The Marlene Longenecker Award  for Teaching and Leadership </vt:lpstr>
      <vt:lpstr>Special recognitions</vt:lpstr>
      <vt:lpstr>Special recognitions- Faculty Retirements </vt:lpstr>
      <vt:lpstr>Special recognitions- Graduating Student Workers </vt:lpstr>
      <vt:lpstr>Special recognitions- Outgoing Vice Chair for Rhetoric, Composition, and Literacy </vt:lpstr>
      <vt:lpstr>Special recognitions- Outgoing Director of Creative Writing </vt:lpstr>
      <vt:lpstr>Closing Remarks</vt:lpstr>
    </vt:vector>
  </TitlesOfParts>
  <Company>Department of Physics at The Ohio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Carl, Tammy T.</dc:creator>
  <cp:lastModifiedBy>Friedt, Sydney</cp:lastModifiedBy>
  <cp:revision>95</cp:revision>
  <cp:lastPrinted>2016-04-21T16:23:40Z</cp:lastPrinted>
  <dcterms:created xsi:type="dcterms:W3CDTF">2016-02-01T19:10:16Z</dcterms:created>
  <dcterms:modified xsi:type="dcterms:W3CDTF">2025-06-23T21:56:44Z</dcterms:modified>
</cp:coreProperties>
</file>